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3" r:id="rId2"/>
    <p:sldId id="257" r:id="rId3"/>
    <p:sldId id="280" r:id="rId4"/>
    <p:sldId id="279" r:id="rId5"/>
    <p:sldId id="281" r:id="rId6"/>
    <p:sldId id="264" r:id="rId7"/>
    <p:sldId id="266" r:id="rId8"/>
    <p:sldId id="267" r:id="rId9"/>
    <p:sldId id="269" r:id="rId10"/>
    <p:sldId id="268" r:id="rId11"/>
    <p:sldId id="270" r:id="rId12"/>
    <p:sldId id="271" r:id="rId13"/>
    <p:sldId id="272" r:id="rId14"/>
    <p:sldId id="273" r:id="rId15"/>
    <p:sldId id="275" r:id="rId16"/>
    <p:sldId id="274" r:id="rId17"/>
    <p:sldId id="278" r:id="rId18"/>
    <p:sldId id="282" r:id="rId19"/>
    <p:sldId id="276" r:id="rId20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F2A5"/>
    <a:srgbClr val="E2F0D9"/>
    <a:srgbClr val="A99E57"/>
    <a:srgbClr val="5668C0"/>
    <a:srgbClr val="E5590D"/>
    <a:srgbClr val="C00000"/>
    <a:srgbClr val="404040"/>
    <a:srgbClr val="BFBFBF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48" autoAdjust="0"/>
    <p:restoredTop sz="95833" autoAdjust="0"/>
  </p:normalViewPr>
  <p:slideViewPr>
    <p:cSldViewPr snapToGrid="0">
      <p:cViewPr>
        <p:scale>
          <a:sx n="81" d="100"/>
          <a:sy n="81" d="100"/>
        </p:scale>
        <p:origin x="1480" y="9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DA18EDF-D13C-4D77-B530-7B3A312A1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14D9F5-B489-43A9-A84F-3A43C82E17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59183-DF8B-4D04-9EE1-7FE30E32700A}" type="datetimeFigureOut">
              <a:rPr lang="ru-BY" smtClean="0"/>
              <a:t>4/25/24</a:t>
            </a:fld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3E9B44A-9787-41EE-A2AA-C8ACF10636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C0B6A4-CC04-4E8D-BFF7-A3766508F1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4471F-9954-4D25-9BB8-C01DC53CC659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15485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2FBB3-BE35-4D60-926E-948A1B77E144}" type="datetimeFigureOut">
              <a:rPr lang="ru-BY" smtClean="0"/>
              <a:t>4/25/24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F499C-CDC5-43EF-BCCA-E5EC765162CB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993320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2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198473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3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1352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4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735530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5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264124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6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193424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99C-CDC5-43EF-BCCA-E5EC765162CB}" type="slidenum">
              <a:rPr lang="ru-BY" smtClean="0"/>
              <a:t>7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41508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90F6FA3-09F6-4907-8404-AB13B22906B0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7C1939B-3856-4EE4-B288-EC47C07A213D}"/>
              </a:ext>
            </a:extLst>
          </p:cNvPr>
          <p:cNvSpPr/>
          <p:nvPr userDrawn="1"/>
        </p:nvSpPr>
        <p:spPr>
          <a:xfrm flipV="1">
            <a:off x="3033346" y="316523"/>
            <a:ext cx="6125308" cy="45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E2782C5-DBC0-4E12-85FF-96950F357E79}"/>
              </a:ext>
            </a:extLst>
          </p:cNvPr>
          <p:cNvSpPr txBox="1">
            <a:spLocks/>
          </p:cNvSpPr>
          <p:nvPr userDrawn="1"/>
        </p:nvSpPr>
        <p:spPr>
          <a:xfrm>
            <a:off x="11585331" y="163121"/>
            <a:ext cx="432485" cy="350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BY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FD19BD-F6B5-451E-B361-AAA3F3450773}" type="slidenum">
              <a:rPr lang="ru-BY" sz="1400" smtClean="0">
                <a:solidFill>
                  <a:schemeClr val="tx1"/>
                </a:solidFill>
              </a:rPr>
              <a:pPr/>
              <a:t>‹#›</a:t>
            </a:fld>
            <a:endParaRPr lang="ru-BY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810BD07-DF8B-4F05-A558-73BEC0A8F4E6}"/>
              </a:ext>
            </a:extLst>
          </p:cNvPr>
          <p:cNvSpPr/>
          <p:nvPr userDrawn="1"/>
        </p:nvSpPr>
        <p:spPr>
          <a:xfrm>
            <a:off x="606669" y="300697"/>
            <a:ext cx="10978662" cy="773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4D44785-51D0-4613-B9CF-EF340E4A1ABE}"/>
              </a:ext>
            </a:extLst>
          </p:cNvPr>
          <p:cNvSpPr/>
          <p:nvPr userDrawn="1"/>
        </p:nvSpPr>
        <p:spPr>
          <a:xfrm flipV="1">
            <a:off x="1222131" y="5469713"/>
            <a:ext cx="9747738" cy="808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578732-9677-4769-8DDF-E510C7FC47D0}"/>
              </a:ext>
            </a:extLst>
          </p:cNvPr>
          <p:cNvSpPr txBox="1"/>
          <p:nvPr userDrawn="1"/>
        </p:nvSpPr>
        <p:spPr>
          <a:xfrm>
            <a:off x="5417308" y="17538"/>
            <a:ext cx="13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IYPT 201</a:t>
            </a:r>
            <a:r>
              <a:rPr lang="ru-RU" sz="1400" b="1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9</a:t>
            </a:r>
            <a:endParaRPr lang="ru-BY" sz="1400" b="1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2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9813F-8E8A-40DF-9260-646B7FAC8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C88BC9-BEDC-44AD-AE79-660885B7D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78B520-F2E9-46EB-8327-9657D8739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BEA1D0-F6E0-4FC4-8B60-66FC73A1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8018F3-3AD9-4D54-A4C4-4F9FB903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3927E2-D190-4F9C-86F7-040191B31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6988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9DE7E-ADD1-4446-B59E-42BA99F41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74DC8E1-E7A1-4F35-B2D6-32C95336E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3A4D06-29ED-415C-A8AA-9151B108C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A043FF-700B-436B-9AE9-6AE4FE8A4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1B4D4F-8A42-493B-B353-19497146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A3D89C-6B9C-45BE-8029-AB793D532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5137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8907E-8B19-42C5-B709-B8787CFD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A6107E-8D67-4FEA-AB31-62CBE83366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5E18A5-027C-4AD5-8D32-7EF5DCE8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96373E-048B-42D3-ACC1-FDC79BAEF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AC247F-A5F1-4A04-9585-280E652D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3870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D5DD576-791B-453D-A177-F8453560A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E1853F1-D2D9-4945-82A9-2B09FBBD3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53F76E-F4BE-4ED9-9A8A-2E1E9405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CA3329-A7F5-47B4-AF37-3CD1C524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E8539F-4ABA-4E1D-AAEB-C29FF171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50410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92E10F7E-C931-483A-933A-91786188594C}"/>
              </a:ext>
            </a:extLst>
          </p:cNvPr>
          <p:cNvSpPr txBox="1">
            <a:spLocks/>
          </p:cNvSpPr>
          <p:nvPr userDrawn="1"/>
        </p:nvSpPr>
        <p:spPr>
          <a:xfrm>
            <a:off x="11570678" y="101574"/>
            <a:ext cx="535062" cy="4523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BY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FD19BD-F6B5-451E-B361-AAA3F3450773}" type="slidenum">
              <a:rPr lang="ru-BY" sz="1800" b="1" smtClean="0">
                <a:solidFill>
                  <a:schemeClr val="tx1"/>
                </a:solidFill>
              </a:rPr>
              <a:pPr/>
              <a:t>‹#›</a:t>
            </a:fld>
            <a:endParaRPr lang="ru-BY" sz="2400" b="1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8336C99-936B-4CCE-82A9-24CA19AB49DB}"/>
              </a:ext>
            </a:extLst>
          </p:cNvPr>
          <p:cNvSpPr/>
          <p:nvPr userDrawn="1"/>
        </p:nvSpPr>
        <p:spPr>
          <a:xfrm>
            <a:off x="702149" y="327744"/>
            <a:ext cx="10914434" cy="45719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47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92E10F7E-C931-483A-933A-91786188594C}"/>
              </a:ext>
            </a:extLst>
          </p:cNvPr>
          <p:cNvSpPr txBox="1">
            <a:spLocks/>
          </p:cNvSpPr>
          <p:nvPr userDrawn="1"/>
        </p:nvSpPr>
        <p:spPr>
          <a:xfrm>
            <a:off x="11585331" y="163121"/>
            <a:ext cx="432485" cy="350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BY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FD19BD-F6B5-451E-B361-AAA3F3450773}" type="slidenum">
              <a:rPr lang="ru-BY" sz="1400" smtClean="0">
                <a:solidFill>
                  <a:schemeClr val="tx1"/>
                </a:solidFill>
              </a:rPr>
              <a:pPr/>
              <a:t>‹#›</a:t>
            </a:fld>
            <a:endParaRPr lang="ru-BY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53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F0D6E921-E30C-4739-96EE-7AC327AB7D58}"/>
              </a:ext>
            </a:extLst>
          </p:cNvPr>
          <p:cNvSpPr txBox="1">
            <a:spLocks/>
          </p:cNvSpPr>
          <p:nvPr userDrawn="1"/>
        </p:nvSpPr>
        <p:spPr>
          <a:xfrm>
            <a:off x="10360707" y="159923"/>
            <a:ext cx="432485" cy="350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BY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FD19BD-F6B5-451E-B361-AAA3F3450773}" type="slidenum">
              <a:rPr lang="ru-BY" smtClean="0"/>
              <a:pPr/>
              <a:t>‹#›</a:t>
            </a:fld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55422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D8A11-8C5A-4B05-A7F0-BA76EEAE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5E2345-7657-4ACA-9BB4-0D0DA47A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67ED45-F8FA-4F34-8336-40229154E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34A9EE-C1A6-4F9A-8D6E-537B26D2F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57BC59-EA36-4AC2-B780-DED55984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3762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F1281-021A-497A-9140-D09D4F62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B9BF12-BF9D-4DD2-859E-B59D518BD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7A386-1289-4EFB-A479-44D6A58B9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4665DA-7D9B-4FF1-8696-7F18E423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FB1F3B-FB35-4335-AD6F-C05C8D7B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113A87-4E28-4F10-BFC2-60DFB990A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0244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2165C-3C0A-4891-A73A-18E2C7C6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DF9C88-BB2D-4105-BA90-1EEB43906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133537-5B01-4613-9478-75C0D47E5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DF0BD4A-3157-4AE6-A170-C577141DDD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5B3CD57-4A16-4094-B846-E0DF65CA0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D43983-FC6B-4B48-A518-72034C14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40BDB2D-A43F-4488-9E01-31BD2800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0FE463B-4A1E-41E8-BFD3-039596461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7644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8D1E8-A387-47AD-BA75-59AA304ED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950FBC2-9D10-4143-9855-A8765D9CF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F0014E-3BB8-42FF-A319-34EFFA41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D6F312-681B-4C9A-A2BD-A64AE7E2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69183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2354F70-AD2E-4DD4-96FC-A9CEC8A2D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7AF054E-8636-4EA2-A5B0-4EF3E008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036935-6905-4C4A-90AB-61EC7A36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6750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93FE4D-007C-43AA-9CC2-BA5C8E4CA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19CE27-8F1B-494D-BCDA-761C2361F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39EA45-5F9A-4B8F-A427-7026E28C66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6CE1FF-0DC7-439E-82A2-C49D92C4C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F72C32-3ED9-4EB8-9F64-95748F68D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D19BD-F6B5-451E-B361-AAA3F345077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7743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13" Type="http://schemas.openxmlformats.org/officeDocument/2006/relationships/image" Target="../media/image37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2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.png"/><Relationship Id="rId4" Type="http://schemas.openxmlformats.org/officeDocument/2006/relationships/video" Target="../media/media2.mp4"/><Relationship Id="rId9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6216E0-1F0A-8B42-808C-B1E045282799}"/>
              </a:ext>
            </a:extLst>
          </p:cNvPr>
          <p:cNvSpPr txBox="1"/>
          <p:nvPr/>
        </p:nvSpPr>
        <p:spPr>
          <a:xfrm>
            <a:off x="1593920" y="1535791"/>
            <a:ext cx="3384736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600" dirty="0">
                <a:latin typeface="+mj-lt"/>
                <a:ea typeface="Cambria Math" panose="02040503050406030204" pitchFamily="18" charset="0"/>
                <a:cs typeface="Segoe UI Semilight"/>
              </a:rPr>
              <a:t>HAHA</a:t>
            </a:r>
            <a:endParaRPr lang="ru-RU" sz="6600" dirty="0">
              <a:latin typeface="+mj-lt"/>
              <a:ea typeface="Cambria Math" panose="02040503050406030204" pitchFamily="18" charset="0"/>
              <a:cs typeface="Segoe UI Semi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FB3C7-A3A9-2641-A018-483ACEA65148}"/>
              </a:ext>
            </a:extLst>
          </p:cNvPr>
          <p:cNvSpPr txBox="1"/>
          <p:nvPr/>
        </p:nvSpPr>
        <p:spPr>
          <a:xfrm>
            <a:off x="1593920" y="2963687"/>
            <a:ext cx="107110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dirty="0"/>
              <a:t>Проект по детектированию угла расхождения строп при погрузке/разгрузке контейнеров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896EE-7E18-EE4B-A01C-E01B9D229FAD}"/>
              </a:ext>
            </a:extLst>
          </p:cNvPr>
          <p:cNvSpPr txBox="1"/>
          <p:nvPr/>
        </p:nvSpPr>
        <p:spPr>
          <a:xfrm>
            <a:off x="8272732" y="4063199"/>
            <a:ext cx="2242100" cy="21268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Колесников Иван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ru-RU" dirty="0" err="1"/>
              <a:t>Полоник</a:t>
            </a:r>
            <a:r>
              <a:rPr lang="ru-RU" dirty="0"/>
              <a:t> Иван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ru-RU" dirty="0"/>
              <a:t>Алтухова Анна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ru-RU" dirty="0" err="1"/>
              <a:t>Самигуллин</a:t>
            </a:r>
            <a:r>
              <a:rPr lang="ru-RU" dirty="0"/>
              <a:t> </a:t>
            </a:r>
            <a:r>
              <a:rPr lang="ru-RU" dirty="0" err="1"/>
              <a:t>Линар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ru-RU" dirty="0"/>
              <a:t>Гербер Маргарита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B7DA2B-9097-0C4E-9341-60268EB2D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559" y="4063199"/>
            <a:ext cx="2126864" cy="212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DAF432-E0A1-B84D-8AEA-8A357247C0CE}"/>
              </a:ext>
            </a:extLst>
          </p:cNvPr>
          <p:cNvCxnSpPr>
            <a:cxnSpLocks/>
          </p:cNvCxnSpPr>
          <p:nvPr/>
        </p:nvCxnSpPr>
        <p:spPr>
          <a:xfrm flipH="1" flipV="1">
            <a:off x="8072571" y="1981851"/>
            <a:ext cx="31481" cy="180705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19814E8-BEC9-1149-9E18-73ADE5EC47A2}"/>
              </a:ext>
            </a:extLst>
          </p:cNvPr>
          <p:cNvSpPr txBox="1"/>
          <p:nvPr/>
        </p:nvSpPr>
        <p:spPr>
          <a:xfrm>
            <a:off x="712973" y="498725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Алгоритм расчета углов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30634DFD-315E-194C-B8F8-3D5024F866A5}"/>
              </a:ext>
            </a:extLst>
          </p:cNvPr>
          <p:cNvSpPr/>
          <p:nvPr/>
        </p:nvSpPr>
        <p:spPr>
          <a:xfrm>
            <a:off x="6957524" y="3551662"/>
            <a:ext cx="2107581" cy="2062975"/>
          </a:xfrm>
          <a:prstGeom prst="cub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09C244-76A6-3247-A134-F598310BE149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6957524" y="1883023"/>
            <a:ext cx="1111806" cy="2209476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313943-975B-2448-A914-D065560E1957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7456013" y="1883023"/>
            <a:ext cx="613317" cy="16686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38482-8B7F-EF41-A086-6E99799A13CF}"/>
              </a:ext>
            </a:extLst>
          </p:cNvPr>
          <p:cNvCxnSpPr>
            <a:cxnSpLocks/>
          </p:cNvCxnSpPr>
          <p:nvPr/>
        </p:nvCxnSpPr>
        <p:spPr>
          <a:xfrm flipH="1" flipV="1">
            <a:off x="8113937" y="1940310"/>
            <a:ext cx="951168" cy="161135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B9CCCE-C6CA-F740-9008-4748EE020846}"/>
              </a:ext>
            </a:extLst>
          </p:cNvPr>
          <p:cNvCxnSpPr>
            <a:cxnSpLocks/>
          </p:cNvCxnSpPr>
          <p:nvPr/>
        </p:nvCxnSpPr>
        <p:spPr>
          <a:xfrm flipH="1" flipV="1">
            <a:off x="8113935" y="1940310"/>
            <a:ext cx="434898" cy="21521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4A11A71-0622-8E4D-B4D2-1B311455D2D0}"/>
              </a:ext>
            </a:extLst>
          </p:cNvPr>
          <p:cNvSpPr/>
          <p:nvPr/>
        </p:nvSpPr>
        <p:spPr>
          <a:xfrm>
            <a:off x="7991272" y="1883023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B6E616-2AA7-9A40-8B57-94FB56AF3B19}"/>
              </a:ext>
            </a:extLst>
          </p:cNvPr>
          <p:cNvSpPr/>
          <p:nvPr/>
        </p:nvSpPr>
        <p:spPr>
          <a:xfrm>
            <a:off x="6879464" y="4002998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BA06294-5885-9142-B2E8-9EEC9E59A7A1}"/>
              </a:ext>
            </a:extLst>
          </p:cNvPr>
          <p:cNvSpPr/>
          <p:nvPr/>
        </p:nvSpPr>
        <p:spPr>
          <a:xfrm>
            <a:off x="7382927" y="346245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758096-FFB2-8F4D-B847-76C40E7B7C3C}"/>
              </a:ext>
            </a:extLst>
          </p:cNvPr>
          <p:cNvSpPr/>
          <p:nvPr/>
        </p:nvSpPr>
        <p:spPr>
          <a:xfrm>
            <a:off x="8975894" y="349033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4D5364-52D0-DC40-B3A3-5FECD53E1DBC}"/>
              </a:ext>
            </a:extLst>
          </p:cNvPr>
          <p:cNvSpPr/>
          <p:nvPr/>
        </p:nvSpPr>
        <p:spPr>
          <a:xfrm>
            <a:off x="8975894" y="4995743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946A28D-C0D7-FB42-AAB8-717180718ABF}"/>
              </a:ext>
            </a:extLst>
          </p:cNvPr>
          <p:cNvSpPr/>
          <p:nvPr/>
        </p:nvSpPr>
        <p:spPr>
          <a:xfrm>
            <a:off x="8470775" y="3997714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5B3CE5B-D33D-3E44-B1BB-7D3A070E4B33}"/>
              </a:ext>
            </a:extLst>
          </p:cNvPr>
          <p:cNvSpPr/>
          <p:nvPr/>
        </p:nvSpPr>
        <p:spPr>
          <a:xfrm>
            <a:off x="8474091" y="553100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3E95545-2361-1A41-95B0-F179D81D7AEE}"/>
              </a:ext>
            </a:extLst>
          </p:cNvPr>
          <p:cNvSpPr/>
          <p:nvPr/>
        </p:nvSpPr>
        <p:spPr>
          <a:xfrm>
            <a:off x="6879464" y="553100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DA614C-D379-DE4C-B0B2-D844C3B98690}"/>
                  </a:ext>
                </a:extLst>
              </p:cNvPr>
              <p:cNvSpPr txBox="1"/>
              <p:nvPr/>
            </p:nvSpPr>
            <p:spPr>
              <a:xfrm>
                <a:off x="713551" y="1629793"/>
                <a:ext cx="4636321" cy="43021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Пусть известно: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Размеры контейнера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endParaRPr lang="ru-RU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Поле зрения камеры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𝐹𝑜𝑣</m:t>
                    </m:r>
                  </m:oMath>
                </a14:m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Соотношение сторон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Координаты проекций угловых точек</a:t>
                </a:r>
                <a:r>
                  <a:rPr lang="en-US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и крюка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Цель – найти расстояние до крюка</a:t>
                </a:r>
                <a:r>
                  <a:rPr lang="en-US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, т. к.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arctan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DA614C-D379-DE4C-B0B2-D844C3B98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1" y="1629793"/>
                <a:ext cx="4636321" cy="4302140"/>
              </a:xfrm>
              <a:prstGeom prst="rect">
                <a:avLst/>
              </a:prstGeom>
              <a:blipFill>
                <a:blip r:embed="rId2"/>
                <a:stretch>
                  <a:fillRect l="-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8C5200-0329-6E49-A9FF-EB9CD777E86F}"/>
                  </a:ext>
                </a:extLst>
              </p:cNvPr>
              <p:cNvSpPr txBox="1"/>
              <p:nvPr/>
            </p:nvSpPr>
            <p:spPr>
              <a:xfrm>
                <a:off x="7662246" y="5675969"/>
                <a:ext cx="1851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8C5200-0329-6E49-A9FF-EB9CD777E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246" y="5675969"/>
                <a:ext cx="185179" cy="276999"/>
              </a:xfrm>
              <a:prstGeom prst="rect">
                <a:avLst/>
              </a:prstGeom>
              <a:blipFill>
                <a:blip r:embed="rId3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3EF6D4-23B0-C142-984A-85F50FDCAB7A}"/>
                  </a:ext>
                </a:extLst>
              </p:cNvPr>
              <p:cNvSpPr txBox="1"/>
              <p:nvPr/>
            </p:nvSpPr>
            <p:spPr>
              <a:xfrm>
                <a:off x="8847964" y="5332059"/>
                <a:ext cx="181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3EF6D4-23B0-C142-984A-85F50FDCA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64" y="5332059"/>
                <a:ext cx="181395" cy="276999"/>
              </a:xfrm>
              <a:prstGeom prst="rect">
                <a:avLst/>
              </a:prstGeom>
              <a:blipFill>
                <a:blip r:embed="rId4"/>
                <a:stretch>
                  <a:fillRect l="-26667" r="-26667" b="-4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09F544C-2009-6C4C-8494-BBE346460949}"/>
                  </a:ext>
                </a:extLst>
              </p:cNvPr>
              <p:cNvSpPr txBox="1"/>
              <p:nvPr/>
            </p:nvSpPr>
            <p:spPr>
              <a:xfrm>
                <a:off x="6698069" y="4695400"/>
                <a:ext cx="1644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09F544C-2009-6C4C-8494-BBE34646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069" y="4695400"/>
                <a:ext cx="164404" cy="276999"/>
              </a:xfrm>
              <a:prstGeom prst="rect">
                <a:avLst/>
              </a:prstGeom>
              <a:blipFill>
                <a:blip r:embed="rId5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581D20C-ED53-3046-89DB-10E0C097A66E}"/>
                  </a:ext>
                </a:extLst>
              </p:cNvPr>
              <p:cNvSpPr txBox="1"/>
              <p:nvPr/>
            </p:nvSpPr>
            <p:spPr>
              <a:xfrm>
                <a:off x="7890899" y="3048027"/>
                <a:ext cx="1835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581D20C-ED53-3046-89DB-10E0C097A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899" y="3048027"/>
                <a:ext cx="183512" cy="276999"/>
              </a:xfrm>
              <a:prstGeom prst="rect">
                <a:avLst/>
              </a:prstGeom>
              <a:blipFill>
                <a:blip r:embed="rId6"/>
                <a:stretch>
                  <a:fillRect l="-25000" r="-25000" b="-4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C55D0F-D5B1-664F-A11A-5E15D0F66261}"/>
                  </a:ext>
                </a:extLst>
              </p:cNvPr>
              <p:cNvSpPr txBox="1"/>
              <p:nvPr/>
            </p:nvSpPr>
            <p:spPr>
              <a:xfrm>
                <a:off x="7349882" y="2704783"/>
                <a:ext cx="1307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C55D0F-D5B1-664F-A11A-5E15D0F66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882" y="2704783"/>
                <a:ext cx="130741" cy="276999"/>
              </a:xfrm>
              <a:prstGeom prst="rect">
                <a:avLst/>
              </a:prstGeom>
              <a:blipFill>
                <a:blip r:embed="rId7"/>
                <a:stretch>
                  <a:fillRect l="-36364" r="-36364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03D799EC-33ED-8648-A0D4-93DDD892C60C}"/>
              </a:ext>
            </a:extLst>
          </p:cNvPr>
          <p:cNvSpPr/>
          <p:nvPr/>
        </p:nvSpPr>
        <p:spPr>
          <a:xfrm rot="8100000">
            <a:off x="7788867" y="1751169"/>
            <a:ext cx="586051" cy="586051"/>
          </a:xfrm>
          <a:prstGeom prst="arc">
            <a:avLst/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2CD0F3E-9A2F-3C48-B423-35BCA1CD60D8}"/>
                  </a:ext>
                </a:extLst>
              </p:cNvPr>
              <p:cNvSpPr txBox="1"/>
              <p:nvPr/>
            </p:nvSpPr>
            <p:spPr>
              <a:xfrm>
                <a:off x="7893200" y="2295099"/>
                <a:ext cx="196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2CD0F3E-9A2F-3C48-B423-35BCA1CD6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200" y="2295099"/>
                <a:ext cx="196143" cy="276999"/>
              </a:xfrm>
              <a:prstGeom prst="rect">
                <a:avLst/>
              </a:prstGeom>
              <a:blipFill>
                <a:blip r:embed="rId8"/>
                <a:stretch>
                  <a:fillRect l="-18750" r="-6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49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DAF432-E0A1-B84D-8AEA-8A357247C0CE}"/>
              </a:ext>
            </a:extLst>
          </p:cNvPr>
          <p:cNvCxnSpPr>
            <a:cxnSpLocks/>
          </p:cNvCxnSpPr>
          <p:nvPr/>
        </p:nvCxnSpPr>
        <p:spPr>
          <a:xfrm flipH="1" flipV="1">
            <a:off x="10536991" y="1727153"/>
            <a:ext cx="31481" cy="180705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19814E8-BEC9-1149-9E18-73ADE5EC47A2}"/>
              </a:ext>
            </a:extLst>
          </p:cNvPr>
          <p:cNvSpPr txBox="1"/>
          <p:nvPr/>
        </p:nvSpPr>
        <p:spPr>
          <a:xfrm>
            <a:off x="712973" y="498725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Алгоритм расчета углов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30634DFD-315E-194C-B8F8-3D5024F866A5}"/>
              </a:ext>
            </a:extLst>
          </p:cNvPr>
          <p:cNvSpPr/>
          <p:nvPr/>
        </p:nvSpPr>
        <p:spPr>
          <a:xfrm>
            <a:off x="9421944" y="3296964"/>
            <a:ext cx="2107581" cy="2062975"/>
          </a:xfrm>
          <a:prstGeom prst="cub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09C244-76A6-3247-A134-F598310BE149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9421944" y="1628325"/>
            <a:ext cx="1111806" cy="2209476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313943-975B-2448-A914-D065560E1957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9920433" y="1628325"/>
            <a:ext cx="613317" cy="16686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38482-8B7F-EF41-A086-6E99799A13CF}"/>
              </a:ext>
            </a:extLst>
          </p:cNvPr>
          <p:cNvCxnSpPr>
            <a:cxnSpLocks/>
          </p:cNvCxnSpPr>
          <p:nvPr/>
        </p:nvCxnSpPr>
        <p:spPr>
          <a:xfrm flipH="1" flipV="1">
            <a:off x="10578357" y="1685612"/>
            <a:ext cx="951168" cy="161135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B9CCCE-C6CA-F740-9008-4748EE020846}"/>
              </a:ext>
            </a:extLst>
          </p:cNvPr>
          <p:cNvCxnSpPr>
            <a:cxnSpLocks/>
          </p:cNvCxnSpPr>
          <p:nvPr/>
        </p:nvCxnSpPr>
        <p:spPr>
          <a:xfrm flipH="1" flipV="1">
            <a:off x="10578355" y="1685612"/>
            <a:ext cx="434898" cy="21521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4A11A71-0622-8E4D-B4D2-1B311455D2D0}"/>
              </a:ext>
            </a:extLst>
          </p:cNvPr>
          <p:cNvSpPr/>
          <p:nvPr/>
        </p:nvSpPr>
        <p:spPr>
          <a:xfrm>
            <a:off x="10455692" y="1628325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B6E616-2AA7-9A40-8B57-94FB56AF3B19}"/>
              </a:ext>
            </a:extLst>
          </p:cNvPr>
          <p:cNvSpPr/>
          <p:nvPr/>
        </p:nvSpPr>
        <p:spPr>
          <a:xfrm>
            <a:off x="9343884" y="374830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BA06294-5885-9142-B2E8-9EEC9E59A7A1}"/>
              </a:ext>
            </a:extLst>
          </p:cNvPr>
          <p:cNvSpPr/>
          <p:nvPr/>
        </p:nvSpPr>
        <p:spPr>
          <a:xfrm>
            <a:off x="9847347" y="320775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758096-FFB2-8F4D-B847-76C40E7B7C3C}"/>
              </a:ext>
            </a:extLst>
          </p:cNvPr>
          <p:cNvSpPr/>
          <p:nvPr/>
        </p:nvSpPr>
        <p:spPr>
          <a:xfrm>
            <a:off x="11440314" y="323563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4D5364-52D0-DC40-B3A3-5FECD53E1DBC}"/>
              </a:ext>
            </a:extLst>
          </p:cNvPr>
          <p:cNvSpPr/>
          <p:nvPr/>
        </p:nvSpPr>
        <p:spPr>
          <a:xfrm>
            <a:off x="11440314" y="4741045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946A28D-C0D7-FB42-AAB8-717180718ABF}"/>
              </a:ext>
            </a:extLst>
          </p:cNvPr>
          <p:cNvSpPr/>
          <p:nvPr/>
        </p:nvSpPr>
        <p:spPr>
          <a:xfrm>
            <a:off x="10935195" y="3743016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5B3CE5B-D33D-3E44-B1BB-7D3A070E4B33}"/>
              </a:ext>
            </a:extLst>
          </p:cNvPr>
          <p:cNvSpPr/>
          <p:nvPr/>
        </p:nvSpPr>
        <p:spPr>
          <a:xfrm>
            <a:off x="10938511" y="527630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3E95545-2361-1A41-95B0-F179D81D7AEE}"/>
              </a:ext>
            </a:extLst>
          </p:cNvPr>
          <p:cNvSpPr/>
          <p:nvPr/>
        </p:nvSpPr>
        <p:spPr>
          <a:xfrm>
            <a:off x="9343884" y="527630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DA614C-D379-DE4C-B0B2-D844C3B98690}"/>
                  </a:ext>
                </a:extLst>
              </p:cNvPr>
              <p:cNvSpPr txBox="1"/>
              <p:nvPr/>
            </p:nvSpPr>
            <p:spPr>
              <a:xfrm>
                <a:off x="713550" y="1585284"/>
                <a:ext cx="7638994" cy="556774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Пусть в базисе связанном с камерой: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Положение центра контейнера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Положения угловых точек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u-RU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Положение крюка	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/>
                  <a:t>Углы Эйлера поворота контейнера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Причем</a:t>
                </a:r>
                <a:r>
                  <a:rPr lang="en-US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𝑚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0,0,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 – </a:t>
                </a: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матрица поворота соответствующая углам Эйлера</a:t>
                </a:r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ru-RU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DA614C-D379-DE4C-B0B2-D844C3B98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0" y="1585284"/>
                <a:ext cx="7638994" cy="5567743"/>
              </a:xfrm>
              <a:prstGeom prst="rect">
                <a:avLst/>
              </a:prstGeom>
              <a:blipFill>
                <a:blip r:embed="rId2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8C5200-0329-6E49-A9FF-EB9CD777E86F}"/>
                  </a:ext>
                </a:extLst>
              </p:cNvPr>
              <p:cNvSpPr txBox="1"/>
              <p:nvPr/>
            </p:nvSpPr>
            <p:spPr>
              <a:xfrm>
                <a:off x="10126666" y="5421271"/>
                <a:ext cx="1851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8C5200-0329-6E49-A9FF-EB9CD777E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666" y="5421271"/>
                <a:ext cx="185179" cy="276999"/>
              </a:xfrm>
              <a:prstGeom prst="rect">
                <a:avLst/>
              </a:prstGeom>
              <a:blipFill>
                <a:blip r:embed="rId3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3EF6D4-23B0-C142-984A-85F50FDCAB7A}"/>
                  </a:ext>
                </a:extLst>
              </p:cNvPr>
              <p:cNvSpPr txBox="1"/>
              <p:nvPr/>
            </p:nvSpPr>
            <p:spPr>
              <a:xfrm>
                <a:off x="11312384" y="5077361"/>
                <a:ext cx="181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3EF6D4-23B0-C142-984A-85F50FDCA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2384" y="5077361"/>
                <a:ext cx="181395" cy="276999"/>
              </a:xfrm>
              <a:prstGeom prst="rect">
                <a:avLst/>
              </a:prstGeom>
              <a:blipFill>
                <a:blip r:embed="rId4"/>
                <a:stretch>
                  <a:fillRect l="-26667" r="-26667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09F544C-2009-6C4C-8494-BBE346460949}"/>
                  </a:ext>
                </a:extLst>
              </p:cNvPr>
              <p:cNvSpPr txBox="1"/>
              <p:nvPr/>
            </p:nvSpPr>
            <p:spPr>
              <a:xfrm>
                <a:off x="9162489" y="4440702"/>
                <a:ext cx="1644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09F544C-2009-6C4C-8494-BBE34646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489" y="4440702"/>
                <a:ext cx="164404" cy="276999"/>
              </a:xfrm>
              <a:prstGeom prst="rect">
                <a:avLst/>
              </a:prstGeom>
              <a:blipFill>
                <a:blip r:embed="rId5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581D20C-ED53-3046-89DB-10E0C097A66E}"/>
                  </a:ext>
                </a:extLst>
              </p:cNvPr>
              <p:cNvSpPr txBox="1"/>
              <p:nvPr/>
            </p:nvSpPr>
            <p:spPr>
              <a:xfrm>
                <a:off x="10355319" y="2793329"/>
                <a:ext cx="1835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581D20C-ED53-3046-89DB-10E0C097A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319" y="2793329"/>
                <a:ext cx="183512" cy="276999"/>
              </a:xfrm>
              <a:prstGeom prst="rect">
                <a:avLst/>
              </a:prstGeom>
              <a:blipFill>
                <a:blip r:embed="rId6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C55D0F-D5B1-664F-A11A-5E15D0F66261}"/>
                  </a:ext>
                </a:extLst>
              </p:cNvPr>
              <p:cNvSpPr txBox="1"/>
              <p:nvPr/>
            </p:nvSpPr>
            <p:spPr>
              <a:xfrm>
                <a:off x="9814302" y="2450085"/>
                <a:ext cx="1307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C55D0F-D5B1-664F-A11A-5E15D0F66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302" y="2450085"/>
                <a:ext cx="130741" cy="276999"/>
              </a:xfrm>
              <a:prstGeom prst="rect">
                <a:avLst/>
              </a:prstGeom>
              <a:blipFill>
                <a:blip r:embed="rId7"/>
                <a:stretch>
                  <a:fillRect l="-36364" r="-36364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03D799EC-33ED-8648-A0D4-93DDD892C60C}"/>
              </a:ext>
            </a:extLst>
          </p:cNvPr>
          <p:cNvSpPr/>
          <p:nvPr/>
        </p:nvSpPr>
        <p:spPr>
          <a:xfrm rot="8100000">
            <a:off x="10253287" y="1496471"/>
            <a:ext cx="586051" cy="586051"/>
          </a:xfrm>
          <a:prstGeom prst="arc">
            <a:avLst/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2CD0F3E-9A2F-3C48-B423-35BCA1CD60D8}"/>
                  </a:ext>
                </a:extLst>
              </p:cNvPr>
              <p:cNvSpPr txBox="1"/>
              <p:nvPr/>
            </p:nvSpPr>
            <p:spPr>
              <a:xfrm>
                <a:off x="10357620" y="2040401"/>
                <a:ext cx="196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2CD0F3E-9A2F-3C48-B423-35BCA1CD6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620" y="2040401"/>
                <a:ext cx="196143" cy="276999"/>
              </a:xfrm>
              <a:prstGeom prst="rect">
                <a:avLst/>
              </a:prstGeom>
              <a:blipFill>
                <a:blip r:embed="rId8"/>
                <a:stretch>
                  <a:fillRect l="-26667" r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B96094-28D1-CC45-9CCD-CA2C2368B0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8361" y="1811629"/>
            <a:ext cx="1122488" cy="9756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E0AB27-64C7-AA4F-B63A-E47C1C179167}"/>
              </a:ext>
            </a:extLst>
          </p:cNvPr>
          <p:cNvCxnSpPr/>
          <p:nvPr/>
        </p:nvCxnSpPr>
        <p:spPr>
          <a:xfrm>
            <a:off x="6698069" y="2491288"/>
            <a:ext cx="3613776" cy="194941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00AFD1-2F26-9B4D-80C9-69A2AD48BCF2}"/>
                  </a:ext>
                </a:extLst>
              </p:cNvPr>
              <p:cNvSpPr/>
              <p:nvPr/>
            </p:nvSpPr>
            <p:spPr>
              <a:xfrm>
                <a:off x="10025187" y="3999824"/>
                <a:ext cx="428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00AFD1-2F26-9B4D-80C9-69A2AD48B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5187" y="3999824"/>
                <a:ext cx="42851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E1A48C-5003-794A-9112-4D88B656E4C7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6705000" y="2488492"/>
            <a:ext cx="2661747" cy="281067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23EC929-78E2-DB4E-B842-73A619A2CE65}"/>
                  </a:ext>
                </a:extLst>
              </p:cNvPr>
              <p:cNvSpPr/>
              <p:nvPr/>
            </p:nvSpPr>
            <p:spPr>
              <a:xfrm>
                <a:off x="8719346" y="4929833"/>
                <a:ext cx="3958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23EC929-78E2-DB4E-B842-73A619A2CE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46" y="4929833"/>
                <a:ext cx="39581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FB871AA-0886-784C-87ED-0B64AFA9F5D0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705000" y="1706383"/>
            <a:ext cx="3750692" cy="78147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4C4C04-F2A2-3642-BED4-E4881FCBBEAB}"/>
                  </a:ext>
                </a:extLst>
              </p:cNvPr>
              <p:cNvSpPr/>
              <p:nvPr/>
            </p:nvSpPr>
            <p:spPr>
              <a:xfrm>
                <a:off x="9805576" y="1357821"/>
                <a:ext cx="4392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4C4C04-F2A2-3642-BED4-E4881FCBBE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576" y="1357821"/>
                <a:ext cx="43922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5BC43E-8B52-2842-B7F6-B0DACA85803B}"/>
              </a:ext>
            </a:extLst>
          </p:cNvPr>
          <p:cNvCxnSpPr>
            <a:cxnSpLocks/>
            <a:stCxn id="31" idx="7"/>
          </p:cNvCxnSpPr>
          <p:nvPr/>
        </p:nvCxnSpPr>
        <p:spPr>
          <a:xfrm flipV="1">
            <a:off x="9477137" y="4817365"/>
            <a:ext cx="487730" cy="4818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67EFB4-5962-774E-99F1-9232C19E5FF1}"/>
              </a:ext>
            </a:extLst>
          </p:cNvPr>
          <p:cNvCxnSpPr>
            <a:cxnSpLocks/>
            <a:endCxn id="28" idx="5"/>
          </p:cNvCxnSpPr>
          <p:nvPr/>
        </p:nvCxnSpPr>
        <p:spPr>
          <a:xfrm>
            <a:off x="9920433" y="4858938"/>
            <a:ext cx="1653134" cy="1536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9BC64CE-E89F-BF45-B1D9-DAD8C037D660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9920433" y="3363868"/>
            <a:ext cx="4972" cy="151043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19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DAF432-E0A1-B84D-8AEA-8A357247C0CE}"/>
              </a:ext>
            </a:extLst>
          </p:cNvPr>
          <p:cNvCxnSpPr>
            <a:cxnSpLocks/>
          </p:cNvCxnSpPr>
          <p:nvPr/>
        </p:nvCxnSpPr>
        <p:spPr>
          <a:xfrm flipH="1" flipV="1">
            <a:off x="10536991" y="1727153"/>
            <a:ext cx="31481" cy="180705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19814E8-BEC9-1149-9E18-73ADE5EC47A2}"/>
              </a:ext>
            </a:extLst>
          </p:cNvPr>
          <p:cNvSpPr txBox="1"/>
          <p:nvPr/>
        </p:nvSpPr>
        <p:spPr>
          <a:xfrm>
            <a:off x="712973" y="498725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Алгоритм расчета углов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30634DFD-315E-194C-B8F8-3D5024F866A5}"/>
              </a:ext>
            </a:extLst>
          </p:cNvPr>
          <p:cNvSpPr/>
          <p:nvPr/>
        </p:nvSpPr>
        <p:spPr>
          <a:xfrm>
            <a:off x="9421944" y="3296964"/>
            <a:ext cx="2107581" cy="2062975"/>
          </a:xfrm>
          <a:prstGeom prst="cub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09C244-76A6-3247-A134-F598310BE149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9421944" y="1628325"/>
            <a:ext cx="1111806" cy="2209476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313943-975B-2448-A914-D065560E1957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9920433" y="1628325"/>
            <a:ext cx="613317" cy="16686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38482-8B7F-EF41-A086-6E99799A13CF}"/>
              </a:ext>
            </a:extLst>
          </p:cNvPr>
          <p:cNvCxnSpPr>
            <a:cxnSpLocks/>
          </p:cNvCxnSpPr>
          <p:nvPr/>
        </p:nvCxnSpPr>
        <p:spPr>
          <a:xfrm flipH="1" flipV="1">
            <a:off x="10578357" y="1685612"/>
            <a:ext cx="951168" cy="161135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B9CCCE-C6CA-F740-9008-4748EE020846}"/>
              </a:ext>
            </a:extLst>
          </p:cNvPr>
          <p:cNvCxnSpPr>
            <a:cxnSpLocks/>
          </p:cNvCxnSpPr>
          <p:nvPr/>
        </p:nvCxnSpPr>
        <p:spPr>
          <a:xfrm flipH="1" flipV="1">
            <a:off x="10578355" y="1685612"/>
            <a:ext cx="434898" cy="21521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4A11A71-0622-8E4D-B4D2-1B311455D2D0}"/>
              </a:ext>
            </a:extLst>
          </p:cNvPr>
          <p:cNvSpPr/>
          <p:nvPr/>
        </p:nvSpPr>
        <p:spPr>
          <a:xfrm>
            <a:off x="10455692" y="1628325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B6E616-2AA7-9A40-8B57-94FB56AF3B19}"/>
              </a:ext>
            </a:extLst>
          </p:cNvPr>
          <p:cNvSpPr/>
          <p:nvPr/>
        </p:nvSpPr>
        <p:spPr>
          <a:xfrm>
            <a:off x="9343884" y="374830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BA06294-5885-9142-B2E8-9EEC9E59A7A1}"/>
              </a:ext>
            </a:extLst>
          </p:cNvPr>
          <p:cNvSpPr/>
          <p:nvPr/>
        </p:nvSpPr>
        <p:spPr>
          <a:xfrm>
            <a:off x="9847347" y="320775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758096-FFB2-8F4D-B847-76C40E7B7C3C}"/>
              </a:ext>
            </a:extLst>
          </p:cNvPr>
          <p:cNvSpPr/>
          <p:nvPr/>
        </p:nvSpPr>
        <p:spPr>
          <a:xfrm>
            <a:off x="11440314" y="323563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4D5364-52D0-DC40-B3A3-5FECD53E1DBC}"/>
              </a:ext>
            </a:extLst>
          </p:cNvPr>
          <p:cNvSpPr/>
          <p:nvPr/>
        </p:nvSpPr>
        <p:spPr>
          <a:xfrm>
            <a:off x="11440314" y="4741045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946A28D-C0D7-FB42-AAB8-717180718ABF}"/>
              </a:ext>
            </a:extLst>
          </p:cNvPr>
          <p:cNvSpPr/>
          <p:nvPr/>
        </p:nvSpPr>
        <p:spPr>
          <a:xfrm>
            <a:off x="10935195" y="3743016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5B3CE5B-D33D-3E44-B1BB-7D3A070E4B33}"/>
              </a:ext>
            </a:extLst>
          </p:cNvPr>
          <p:cNvSpPr/>
          <p:nvPr/>
        </p:nvSpPr>
        <p:spPr>
          <a:xfrm>
            <a:off x="10938511" y="527630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3E95545-2361-1A41-95B0-F179D81D7AEE}"/>
              </a:ext>
            </a:extLst>
          </p:cNvPr>
          <p:cNvSpPr/>
          <p:nvPr/>
        </p:nvSpPr>
        <p:spPr>
          <a:xfrm>
            <a:off x="9343884" y="527630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DA614C-D379-DE4C-B0B2-D844C3B98690}"/>
                  </a:ext>
                </a:extLst>
              </p:cNvPr>
              <p:cNvSpPr txBox="1"/>
              <p:nvPr/>
            </p:nvSpPr>
            <p:spPr>
              <a:xfrm>
                <a:off x="713550" y="1585284"/>
                <a:ext cx="7638994" cy="485575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Матрица камеры</a:t>
                </a:r>
                <a:r>
                  <a:rPr lang="en-US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 (c1=1)</a:t>
                </a: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ru-RU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 Оператор проецирования: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4,0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Метрика: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DA614C-D379-DE4C-B0B2-D844C3B98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0" y="1585284"/>
                <a:ext cx="7638994" cy="4855753"/>
              </a:xfrm>
              <a:prstGeom prst="rect">
                <a:avLst/>
              </a:prstGeom>
              <a:blipFill>
                <a:blip r:embed="rId2"/>
                <a:stretch>
                  <a:fillRect l="-498" b="-261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8C5200-0329-6E49-A9FF-EB9CD777E86F}"/>
                  </a:ext>
                </a:extLst>
              </p:cNvPr>
              <p:cNvSpPr txBox="1"/>
              <p:nvPr/>
            </p:nvSpPr>
            <p:spPr>
              <a:xfrm>
                <a:off x="10126666" y="5421271"/>
                <a:ext cx="1851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8C5200-0329-6E49-A9FF-EB9CD777E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666" y="5421271"/>
                <a:ext cx="185179" cy="276999"/>
              </a:xfrm>
              <a:prstGeom prst="rect">
                <a:avLst/>
              </a:prstGeom>
              <a:blipFill>
                <a:blip r:embed="rId3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3EF6D4-23B0-C142-984A-85F50FDCAB7A}"/>
                  </a:ext>
                </a:extLst>
              </p:cNvPr>
              <p:cNvSpPr txBox="1"/>
              <p:nvPr/>
            </p:nvSpPr>
            <p:spPr>
              <a:xfrm>
                <a:off x="11312384" y="5077361"/>
                <a:ext cx="181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3EF6D4-23B0-C142-984A-85F50FDCA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2384" y="5077361"/>
                <a:ext cx="181395" cy="276999"/>
              </a:xfrm>
              <a:prstGeom prst="rect">
                <a:avLst/>
              </a:prstGeom>
              <a:blipFill>
                <a:blip r:embed="rId4"/>
                <a:stretch>
                  <a:fillRect l="-26667" r="-26667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09F544C-2009-6C4C-8494-BBE346460949}"/>
                  </a:ext>
                </a:extLst>
              </p:cNvPr>
              <p:cNvSpPr txBox="1"/>
              <p:nvPr/>
            </p:nvSpPr>
            <p:spPr>
              <a:xfrm>
                <a:off x="9162489" y="4440702"/>
                <a:ext cx="1644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09F544C-2009-6C4C-8494-BBE34646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489" y="4440702"/>
                <a:ext cx="164404" cy="276999"/>
              </a:xfrm>
              <a:prstGeom prst="rect">
                <a:avLst/>
              </a:prstGeom>
              <a:blipFill>
                <a:blip r:embed="rId5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581D20C-ED53-3046-89DB-10E0C097A66E}"/>
                  </a:ext>
                </a:extLst>
              </p:cNvPr>
              <p:cNvSpPr txBox="1"/>
              <p:nvPr/>
            </p:nvSpPr>
            <p:spPr>
              <a:xfrm>
                <a:off x="10355319" y="2793329"/>
                <a:ext cx="1835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581D20C-ED53-3046-89DB-10E0C097A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319" y="2793329"/>
                <a:ext cx="183512" cy="276999"/>
              </a:xfrm>
              <a:prstGeom prst="rect">
                <a:avLst/>
              </a:prstGeom>
              <a:blipFill>
                <a:blip r:embed="rId6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C55D0F-D5B1-664F-A11A-5E15D0F66261}"/>
                  </a:ext>
                </a:extLst>
              </p:cNvPr>
              <p:cNvSpPr txBox="1"/>
              <p:nvPr/>
            </p:nvSpPr>
            <p:spPr>
              <a:xfrm>
                <a:off x="9814302" y="2450085"/>
                <a:ext cx="1307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C55D0F-D5B1-664F-A11A-5E15D0F66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302" y="2450085"/>
                <a:ext cx="130741" cy="276999"/>
              </a:xfrm>
              <a:prstGeom prst="rect">
                <a:avLst/>
              </a:prstGeom>
              <a:blipFill>
                <a:blip r:embed="rId7"/>
                <a:stretch>
                  <a:fillRect l="-36364" r="-36364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03D799EC-33ED-8648-A0D4-93DDD892C60C}"/>
              </a:ext>
            </a:extLst>
          </p:cNvPr>
          <p:cNvSpPr/>
          <p:nvPr/>
        </p:nvSpPr>
        <p:spPr>
          <a:xfrm rot="8100000">
            <a:off x="10253287" y="1496471"/>
            <a:ext cx="586051" cy="586051"/>
          </a:xfrm>
          <a:prstGeom prst="arc">
            <a:avLst/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2CD0F3E-9A2F-3C48-B423-35BCA1CD60D8}"/>
                  </a:ext>
                </a:extLst>
              </p:cNvPr>
              <p:cNvSpPr txBox="1"/>
              <p:nvPr/>
            </p:nvSpPr>
            <p:spPr>
              <a:xfrm>
                <a:off x="10357620" y="2040401"/>
                <a:ext cx="196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2CD0F3E-9A2F-3C48-B423-35BCA1CD6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620" y="2040401"/>
                <a:ext cx="196143" cy="276999"/>
              </a:xfrm>
              <a:prstGeom prst="rect">
                <a:avLst/>
              </a:prstGeom>
              <a:blipFill>
                <a:blip r:embed="rId8"/>
                <a:stretch>
                  <a:fillRect l="-26667" r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B96094-28D1-CC45-9CCD-CA2C2368B0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8361" y="1811629"/>
            <a:ext cx="1122488" cy="9756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E0AB27-64C7-AA4F-B63A-E47C1C179167}"/>
              </a:ext>
            </a:extLst>
          </p:cNvPr>
          <p:cNvCxnSpPr/>
          <p:nvPr/>
        </p:nvCxnSpPr>
        <p:spPr>
          <a:xfrm>
            <a:off x="6698069" y="2491288"/>
            <a:ext cx="3613776" cy="194941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00AFD1-2F26-9B4D-80C9-69A2AD48BCF2}"/>
                  </a:ext>
                </a:extLst>
              </p:cNvPr>
              <p:cNvSpPr/>
              <p:nvPr/>
            </p:nvSpPr>
            <p:spPr>
              <a:xfrm>
                <a:off x="10025187" y="3999824"/>
                <a:ext cx="428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00AFD1-2F26-9B4D-80C9-69A2AD48B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5187" y="3999824"/>
                <a:ext cx="42851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E1A48C-5003-794A-9112-4D88B656E4C7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6705000" y="2488492"/>
            <a:ext cx="2661747" cy="281067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23EC929-78E2-DB4E-B842-73A619A2CE65}"/>
                  </a:ext>
                </a:extLst>
              </p:cNvPr>
              <p:cNvSpPr/>
              <p:nvPr/>
            </p:nvSpPr>
            <p:spPr>
              <a:xfrm>
                <a:off x="8719346" y="4929833"/>
                <a:ext cx="3958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23EC929-78E2-DB4E-B842-73A619A2CE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46" y="4929833"/>
                <a:ext cx="39581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FB871AA-0886-784C-87ED-0B64AFA9F5D0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705000" y="1706383"/>
            <a:ext cx="3750692" cy="78147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4C4C04-F2A2-3642-BED4-E4881FCBBEAB}"/>
                  </a:ext>
                </a:extLst>
              </p:cNvPr>
              <p:cNvSpPr/>
              <p:nvPr/>
            </p:nvSpPr>
            <p:spPr>
              <a:xfrm>
                <a:off x="9805576" y="1357821"/>
                <a:ext cx="4392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4C4C04-F2A2-3642-BED4-E4881FCBBE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576" y="1357821"/>
                <a:ext cx="43922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5BC43E-8B52-2842-B7F6-B0DACA85803B}"/>
              </a:ext>
            </a:extLst>
          </p:cNvPr>
          <p:cNvCxnSpPr>
            <a:cxnSpLocks/>
            <a:stCxn id="31" idx="7"/>
          </p:cNvCxnSpPr>
          <p:nvPr/>
        </p:nvCxnSpPr>
        <p:spPr>
          <a:xfrm flipV="1">
            <a:off x="9477137" y="4817365"/>
            <a:ext cx="487730" cy="4818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67EFB4-5962-774E-99F1-9232C19E5FF1}"/>
              </a:ext>
            </a:extLst>
          </p:cNvPr>
          <p:cNvCxnSpPr>
            <a:cxnSpLocks/>
            <a:endCxn id="28" idx="5"/>
          </p:cNvCxnSpPr>
          <p:nvPr/>
        </p:nvCxnSpPr>
        <p:spPr>
          <a:xfrm>
            <a:off x="9920433" y="4858938"/>
            <a:ext cx="1653134" cy="1536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9BC64CE-E89F-BF45-B1D9-DAD8C037D660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9920433" y="3363868"/>
            <a:ext cx="4972" cy="151043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33ED0DC-C2ED-374E-8CA0-895D905CA82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5684"/>
          <a:stretch/>
        </p:blipFill>
        <p:spPr>
          <a:xfrm>
            <a:off x="861599" y="2155569"/>
            <a:ext cx="3178779" cy="9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8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DAF432-E0A1-B84D-8AEA-8A357247C0CE}"/>
              </a:ext>
            </a:extLst>
          </p:cNvPr>
          <p:cNvCxnSpPr>
            <a:cxnSpLocks/>
          </p:cNvCxnSpPr>
          <p:nvPr/>
        </p:nvCxnSpPr>
        <p:spPr>
          <a:xfrm flipH="1" flipV="1">
            <a:off x="10536991" y="1727153"/>
            <a:ext cx="31481" cy="180705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19814E8-BEC9-1149-9E18-73ADE5EC47A2}"/>
              </a:ext>
            </a:extLst>
          </p:cNvPr>
          <p:cNvSpPr txBox="1"/>
          <p:nvPr/>
        </p:nvSpPr>
        <p:spPr>
          <a:xfrm>
            <a:off x="712973" y="498725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Алгоритм расчета углов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30634DFD-315E-194C-B8F8-3D5024F866A5}"/>
              </a:ext>
            </a:extLst>
          </p:cNvPr>
          <p:cNvSpPr/>
          <p:nvPr/>
        </p:nvSpPr>
        <p:spPr>
          <a:xfrm>
            <a:off x="9421944" y="3296964"/>
            <a:ext cx="2107581" cy="2062975"/>
          </a:xfrm>
          <a:prstGeom prst="cub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09C244-76A6-3247-A134-F598310BE149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9421944" y="1628325"/>
            <a:ext cx="1111806" cy="2209476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313943-975B-2448-A914-D065560E1957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9920433" y="1628325"/>
            <a:ext cx="613317" cy="16686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38482-8B7F-EF41-A086-6E99799A13CF}"/>
              </a:ext>
            </a:extLst>
          </p:cNvPr>
          <p:cNvCxnSpPr>
            <a:cxnSpLocks/>
          </p:cNvCxnSpPr>
          <p:nvPr/>
        </p:nvCxnSpPr>
        <p:spPr>
          <a:xfrm flipH="1" flipV="1">
            <a:off x="10578357" y="1685612"/>
            <a:ext cx="951168" cy="161135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B9CCCE-C6CA-F740-9008-4748EE020846}"/>
              </a:ext>
            </a:extLst>
          </p:cNvPr>
          <p:cNvCxnSpPr>
            <a:cxnSpLocks/>
          </p:cNvCxnSpPr>
          <p:nvPr/>
        </p:nvCxnSpPr>
        <p:spPr>
          <a:xfrm flipH="1" flipV="1">
            <a:off x="10578355" y="1685612"/>
            <a:ext cx="434898" cy="21521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4A11A71-0622-8E4D-B4D2-1B311455D2D0}"/>
              </a:ext>
            </a:extLst>
          </p:cNvPr>
          <p:cNvSpPr/>
          <p:nvPr/>
        </p:nvSpPr>
        <p:spPr>
          <a:xfrm>
            <a:off x="10455692" y="1628325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B6E616-2AA7-9A40-8B57-94FB56AF3B19}"/>
              </a:ext>
            </a:extLst>
          </p:cNvPr>
          <p:cNvSpPr/>
          <p:nvPr/>
        </p:nvSpPr>
        <p:spPr>
          <a:xfrm>
            <a:off x="9343884" y="374830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BA06294-5885-9142-B2E8-9EEC9E59A7A1}"/>
              </a:ext>
            </a:extLst>
          </p:cNvPr>
          <p:cNvSpPr/>
          <p:nvPr/>
        </p:nvSpPr>
        <p:spPr>
          <a:xfrm>
            <a:off x="9847347" y="320775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758096-FFB2-8F4D-B847-76C40E7B7C3C}"/>
              </a:ext>
            </a:extLst>
          </p:cNvPr>
          <p:cNvSpPr/>
          <p:nvPr/>
        </p:nvSpPr>
        <p:spPr>
          <a:xfrm>
            <a:off x="11440314" y="323563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4D5364-52D0-DC40-B3A3-5FECD53E1DBC}"/>
              </a:ext>
            </a:extLst>
          </p:cNvPr>
          <p:cNvSpPr/>
          <p:nvPr/>
        </p:nvSpPr>
        <p:spPr>
          <a:xfrm>
            <a:off x="11440314" y="4741045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946A28D-C0D7-FB42-AAB8-717180718ABF}"/>
              </a:ext>
            </a:extLst>
          </p:cNvPr>
          <p:cNvSpPr/>
          <p:nvPr/>
        </p:nvSpPr>
        <p:spPr>
          <a:xfrm>
            <a:off x="10935195" y="3743016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5B3CE5B-D33D-3E44-B1BB-7D3A070E4B33}"/>
              </a:ext>
            </a:extLst>
          </p:cNvPr>
          <p:cNvSpPr/>
          <p:nvPr/>
        </p:nvSpPr>
        <p:spPr>
          <a:xfrm>
            <a:off x="10938511" y="527630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3E95545-2361-1A41-95B0-F179D81D7AEE}"/>
              </a:ext>
            </a:extLst>
          </p:cNvPr>
          <p:cNvSpPr/>
          <p:nvPr/>
        </p:nvSpPr>
        <p:spPr>
          <a:xfrm>
            <a:off x="9343884" y="5276302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8C5200-0329-6E49-A9FF-EB9CD777E86F}"/>
                  </a:ext>
                </a:extLst>
              </p:cNvPr>
              <p:cNvSpPr txBox="1"/>
              <p:nvPr/>
            </p:nvSpPr>
            <p:spPr>
              <a:xfrm>
                <a:off x="10126666" y="5421271"/>
                <a:ext cx="1851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8C5200-0329-6E49-A9FF-EB9CD777E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666" y="5421271"/>
                <a:ext cx="185179" cy="276999"/>
              </a:xfrm>
              <a:prstGeom prst="rect">
                <a:avLst/>
              </a:prstGeom>
              <a:blipFill>
                <a:blip r:embed="rId2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3EF6D4-23B0-C142-984A-85F50FDCAB7A}"/>
                  </a:ext>
                </a:extLst>
              </p:cNvPr>
              <p:cNvSpPr txBox="1"/>
              <p:nvPr/>
            </p:nvSpPr>
            <p:spPr>
              <a:xfrm>
                <a:off x="11312384" y="5077361"/>
                <a:ext cx="181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3EF6D4-23B0-C142-984A-85F50FDCA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2384" y="5077361"/>
                <a:ext cx="181395" cy="276999"/>
              </a:xfrm>
              <a:prstGeom prst="rect">
                <a:avLst/>
              </a:prstGeom>
              <a:blipFill>
                <a:blip r:embed="rId3"/>
                <a:stretch>
                  <a:fillRect l="-26667" r="-26667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09F544C-2009-6C4C-8494-BBE346460949}"/>
                  </a:ext>
                </a:extLst>
              </p:cNvPr>
              <p:cNvSpPr txBox="1"/>
              <p:nvPr/>
            </p:nvSpPr>
            <p:spPr>
              <a:xfrm>
                <a:off x="9162489" y="4440702"/>
                <a:ext cx="1644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09F544C-2009-6C4C-8494-BBE34646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489" y="4440702"/>
                <a:ext cx="164404" cy="276999"/>
              </a:xfrm>
              <a:prstGeom prst="rect">
                <a:avLst/>
              </a:prstGeom>
              <a:blipFill>
                <a:blip r:embed="rId4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581D20C-ED53-3046-89DB-10E0C097A66E}"/>
                  </a:ext>
                </a:extLst>
              </p:cNvPr>
              <p:cNvSpPr txBox="1"/>
              <p:nvPr/>
            </p:nvSpPr>
            <p:spPr>
              <a:xfrm>
                <a:off x="10355319" y="2793329"/>
                <a:ext cx="1835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581D20C-ED53-3046-89DB-10E0C097A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319" y="2793329"/>
                <a:ext cx="183512" cy="276999"/>
              </a:xfrm>
              <a:prstGeom prst="rect">
                <a:avLst/>
              </a:prstGeom>
              <a:blipFill>
                <a:blip r:embed="rId5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C55D0F-D5B1-664F-A11A-5E15D0F66261}"/>
                  </a:ext>
                </a:extLst>
              </p:cNvPr>
              <p:cNvSpPr txBox="1"/>
              <p:nvPr/>
            </p:nvSpPr>
            <p:spPr>
              <a:xfrm>
                <a:off x="9814302" y="2450085"/>
                <a:ext cx="1307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C55D0F-D5B1-664F-A11A-5E15D0F66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302" y="2450085"/>
                <a:ext cx="130741" cy="276999"/>
              </a:xfrm>
              <a:prstGeom prst="rect">
                <a:avLst/>
              </a:prstGeom>
              <a:blipFill>
                <a:blip r:embed="rId6"/>
                <a:stretch>
                  <a:fillRect l="-36364" r="-36364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03D799EC-33ED-8648-A0D4-93DDD892C60C}"/>
              </a:ext>
            </a:extLst>
          </p:cNvPr>
          <p:cNvSpPr/>
          <p:nvPr/>
        </p:nvSpPr>
        <p:spPr>
          <a:xfrm rot="8100000">
            <a:off x="10253287" y="1496471"/>
            <a:ext cx="586051" cy="586051"/>
          </a:xfrm>
          <a:prstGeom prst="arc">
            <a:avLst/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2CD0F3E-9A2F-3C48-B423-35BCA1CD60D8}"/>
                  </a:ext>
                </a:extLst>
              </p:cNvPr>
              <p:cNvSpPr txBox="1"/>
              <p:nvPr/>
            </p:nvSpPr>
            <p:spPr>
              <a:xfrm>
                <a:off x="10357620" y="2040401"/>
                <a:ext cx="196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2CD0F3E-9A2F-3C48-B423-35BCA1CD6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620" y="2040401"/>
                <a:ext cx="196143" cy="276999"/>
              </a:xfrm>
              <a:prstGeom prst="rect">
                <a:avLst/>
              </a:prstGeom>
              <a:blipFill>
                <a:blip r:embed="rId7"/>
                <a:stretch>
                  <a:fillRect l="-26667" r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B96094-28D1-CC45-9CCD-CA2C2368B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8361" y="1811629"/>
            <a:ext cx="1122488" cy="9756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E0AB27-64C7-AA4F-B63A-E47C1C179167}"/>
              </a:ext>
            </a:extLst>
          </p:cNvPr>
          <p:cNvCxnSpPr/>
          <p:nvPr/>
        </p:nvCxnSpPr>
        <p:spPr>
          <a:xfrm>
            <a:off x="6698069" y="2491288"/>
            <a:ext cx="3613776" cy="194941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00AFD1-2F26-9B4D-80C9-69A2AD48BCF2}"/>
                  </a:ext>
                </a:extLst>
              </p:cNvPr>
              <p:cNvSpPr/>
              <p:nvPr/>
            </p:nvSpPr>
            <p:spPr>
              <a:xfrm>
                <a:off x="10025187" y="3999824"/>
                <a:ext cx="428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00AFD1-2F26-9B4D-80C9-69A2AD48B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5187" y="3999824"/>
                <a:ext cx="4285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E1A48C-5003-794A-9112-4D88B656E4C7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6705000" y="2488492"/>
            <a:ext cx="2661747" cy="281067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23EC929-78E2-DB4E-B842-73A619A2CE65}"/>
                  </a:ext>
                </a:extLst>
              </p:cNvPr>
              <p:cNvSpPr/>
              <p:nvPr/>
            </p:nvSpPr>
            <p:spPr>
              <a:xfrm>
                <a:off x="8719346" y="4929833"/>
                <a:ext cx="3958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23EC929-78E2-DB4E-B842-73A619A2CE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46" y="4929833"/>
                <a:ext cx="39581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FB871AA-0886-784C-87ED-0B64AFA9F5D0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705000" y="1706383"/>
            <a:ext cx="3750692" cy="78147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4C4C04-F2A2-3642-BED4-E4881FCBBEAB}"/>
                  </a:ext>
                </a:extLst>
              </p:cNvPr>
              <p:cNvSpPr/>
              <p:nvPr/>
            </p:nvSpPr>
            <p:spPr>
              <a:xfrm>
                <a:off x="9805576" y="1357821"/>
                <a:ext cx="4392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4C4C04-F2A2-3642-BED4-E4881FCBBE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576" y="1357821"/>
                <a:ext cx="43922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5BC43E-8B52-2842-B7F6-B0DACA85803B}"/>
              </a:ext>
            </a:extLst>
          </p:cNvPr>
          <p:cNvCxnSpPr>
            <a:cxnSpLocks/>
            <a:stCxn id="31" idx="7"/>
          </p:cNvCxnSpPr>
          <p:nvPr/>
        </p:nvCxnSpPr>
        <p:spPr>
          <a:xfrm flipV="1">
            <a:off x="9477137" y="4817365"/>
            <a:ext cx="487730" cy="4818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67EFB4-5962-774E-99F1-9232C19E5FF1}"/>
              </a:ext>
            </a:extLst>
          </p:cNvPr>
          <p:cNvCxnSpPr>
            <a:cxnSpLocks/>
            <a:endCxn id="28" idx="5"/>
          </p:cNvCxnSpPr>
          <p:nvPr/>
        </p:nvCxnSpPr>
        <p:spPr>
          <a:xfrm>
            <a:off x="9920433" y="4858938"/>
            <a:ext cx="1653134" cy="1536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9BC64CE-E89F-BF45-B1D9-DAD8C037D660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9920433" y="3363868"/>
            <a:ext cx="4972" cy="151043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B1EBC9-1E0F-9044-B5C3-6F172455AA8D}"/>
                  </a:ext>
                </a:extLst>
              </p:cNvPr>
              <p:cNvSpPr txBox="1"/>
              <p:nvPr/>
            </p:nvSpPr>
            <p:spPr>
              <a:xfrm>
                <a:off x="713550" y="1585284"/>
                <a:ext cx="7638994" cy="437267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Задача оптимизации: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Найти такие</a:t>
                </a:r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 и перестановку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, </a:t>
                </a: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что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∪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,{</m:t>
                      </m:r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i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}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max</m:t>
                          </m:r>
                        </m:fName>
                        <m:e/>
                      </m:func>
                    </m:oMath>
                  </m:oMathPara>
                </a14:m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Производительность (Если известно, направление (сверху вниз) – опт) </a:t>
                </a:r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ru-RU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B1EBC9-1E0F-9044-B5C3-6F172455A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0" y="1585284"/>
                <a:ext cx="7638994" cy="4372672"/>
              </a:xfrm>
              <a:prstGeom prst="rect">
                <a:avLst/>
              </a:prstGeom>
              <a:blipFill>
                <a:blip r:embed="rId12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6EC8CFC0-4459-8841-AD5A-9E5A8F4B68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7242667"/>
                  </p:ext>
                </p:extLst>
              </p:nvPr>
            </p:nvGraphicFramePr>
            <p:xfrm>
              <a:off x="658353" y="5141358"/>
              <a:ext cx="7435893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73766">
                      <a:extLst>
                        <a:ext uri="{9D8B030D-6E8A-4147-A177-3AD203B41FA5}">
                          <a16:colId xmlns:a16="http://schemas.microsoft.com/office/drawing/2014/main" val="3570628307"/>
                        </a:ext>
                      </a:extLst>
                    </a:gridCol>
                    <a:gridCol w="2531327">
                      <a:extLst>
                        <a:ext uri="{9D8B030D-6E8A-4147-A177-3AD203B41FA5}">
                          <a16:colId xmlns:a16="http://schemas.microsoft.com/office/drawing/2014/main" val="254063020"/>
                        </a:ext>
                      </a:extLst>
                    </a:gridCol>
                    <a:gridCol w="2930800">
                      <a:extLst>
                        <a:ext uri="{9D8B030D-6E8A-4147-A177-3AD203B41FA5}">
                          <a16:colId xmlns:a16="http://schemas.microsoft.com/office/drawing/2014/main" val="26917074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Конфигурация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Задач оптимизации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Задач оптимизации (опт)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848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7+1 точка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7!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⋅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4=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20160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7!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⋅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2=10080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016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6+1 точка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7!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⋅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4=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20160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7!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⋅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2=10080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16416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4+1 точка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7!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⋅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2=10080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145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6EC8CFC0-4459-8841-AD5A-9E5A8F4B68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7242667"/>
                  </p:ext>
                </p:extLst>
              </p:nvPr>
            </p:nvGraphicFramePr>
            <p:xfrm>
              <a:off x="658353" y="5141358"/>
              <a:ext cx="7435893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73766">
                      <a:extLst>
                        <a:ext uri="{9D8B030D-6E8A-4147-A177-3AD203B41FA5}">
                          <a16:colId xmlns:a16="http://schemas.microsoft.com/office/drawing/2014/main" val="3570628307"/>
                        </a:ext>
                      </a:extLst>
                    </a:gridCol>
                    <a:gridCol w="2531327">
                      <a:extLst>
                        <a:ext uri="{9D8B030D-6E8A-4147-A177-3AD203B41FA5}">
                          <a16:colId xmlns:a16="http://schemas.microsoft.com/office/drawing/2014/main" val="254063020"/>
                        </a:ext>
                      </a:extLst>
                    </a:gridCol>
                    <a:gridCol w="2930800">
                      <a:extLst>
                        <a:ext uri="{9D8B030D-6E8A-4147-A177-3AD203B41FA5}">
                          <a16:colId xmlns:a16="http://schemas.microsoft.com/office/drawing/2014/main" val="26917074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Конфигурация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Задач оптимизации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Задач оптимизации (опт)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848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7+1 точка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13"/>
                          <a:stretch>
                            <a:fillRect l="-78500" t="-110345" r="-116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13"/>
                          <a:stretch>
                            <a:fillRect l="-154545" t="-110345" r="-433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2016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6+1 точка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13"/>
                          <a:stretch>
                            <a:fillRect l="-78500" t="-203333" r="-116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13"/>
                          <a:stretch>
                            <a:fillRect l="-154545" t="-203333" r="-433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16416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4+1 точка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13"/>
                          <a:stretch>
                            <a:fillRect l="-78500" t="-313793" r="-116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14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2767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F7B7-958E-9547-9B9A-B8B96246C1D5}"/>
              </a:ext>
            </a:extLst>
          </p:cNvPr>
          <p:cNvSpPr txBox="1"/>
          <p:nvPr/>
        </p:nvSpPr>
        <p:spPr>
          <a:xfrm>
            <a:off x="712973" y="498725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Пример работы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77EBF-22FA-9042-8137-D6DE2AD6B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73" y="1270821"/>
            <a:ext cx="10307444" cy="5282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989E31-60C3-594F-A55F-35CC49194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902" y="613480"/>
            <a:ext cx="1479550" cy="254011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8121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F7B7-958E-9547-9B9A-B8B96246C1D5}"/>
              </a:ext>
            </a:extLst>
          </p:cNvPr>
          <p:cNvSpPr txBox="1"/>
          <p:nvPr/>
        </p:nvSpPr>
        <p:spPr>
          <a:xfrm>
            <a:off x="712973" y="498725"/>
            <a:ext cx="701482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Причины низкой точности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77EBF-22FA-9042-8137-D6DE2AD6B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3" y="1268166"/>
            <a:ext cx="10307444" cy="5282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989E31-60C3-594F-A55F-35CC49194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591" y="791383"/>
            <a:ext cx="1479550" cy="254011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E35923-6A4D-DE47-BB9F-410FEE2820D2}"/>
              </a:ext>
            </a:extLst>
          </p:cNvPr>
          <p:cNvCxnSpPr/>
          <p:nvPr/>
        </p:nvCxnSpPr>
        <p:spPr>
          <a:xfrm flipV="1">
            <a:off x="2731696" y="1268166"/>
            <a:ext cx="2977376" cy="5178673"/>
          </a:xfrm>
          <a:prstGeom prst="line">
            <a:avLst/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B37D55-6756-574D-BF93-3F479D2E0DE4}"/>
              </a:ext>
            </a:extLst>
          </p:cNvPr>
          <p:cNvSpPr/>
          <p:nvPr/>
        </p:nvSpPr>
        <p:spPr>
          <a:xfrm>
            <a:off x="2731696" y="2528255"/>
            <a:ext cx="1360448" cy="52718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dirty="0">
                <a:ea typeface="Cambria Math" panose="02040503050406030204" pitchFamily="18" charset="0"/>
              </a:rPr>
              <a:t>Рыбий глаз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E73377-83E2-3F49-A642-754CD6D17845}"/>
              </a:ext>
            </a:extLst>
          </p:cNvPr>
          <p:cNvCxnSpPr>
            <a:stCxn id="7" idx="3"/>
          </p:cNvCxnSpPr>
          <p:nvPr/>
        </p:nvCxnSpPr>
        <p:spPr>
          <a:xfrm>
            <a:off x="4092144" y="2791845"/>
            <a:ext cx="624822" cy="152077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566A8C-D647-0343-ACBB-FACA46B35264}"/>
              </a:ext>
            </a:extLst>
          </p:cNvPr>
          <p:cNvCxnSpPr>
            <a:cxnSpLocks/>
          </p:cNvCxnSpPr>
          <p:nvPr/>
        </p:nvCxnSpPr>
        <p:spPr>
          <a:xfrm flipH="1" flipV="1">
            <a:off x="1773044" y="1594625"/>
            <a:ext cx="958652" cy="933630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72AE681-BD8F-BC4B-A8C8-9CE0FB8FD855}"/>
              </a:ext>
            </a:extLst>
          </p:cNvPr>
          <p:cNvSpPr/>
          <p:nvPr/>
        </p:nvSpPr>
        <p:spPr>
          <a:xfrm>
            <a:off x="7845736" y="1401981"/>
            <a:ext cx="2080229" cy="93266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dirty="0">
                <a:ea typeface="Cambria Math" panose="02040503050406030204" pitchFamily="18" charset="0"/>
              </a:rPr>
              <a:t>Чувствительность к ключевым точкам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5495B28-0CE7-ED45-8BBE-3E887F35D592}"/>
              </a:ext>
            </a:extLst>
          </p:cNvPr>
          <p:cNvSpPr/>
          <p:nvPr/>
        </p:nvSpPr>
        <p:spPr>
          <a:xfrm>
            <a:off x="5370166" y="5014975"/>
            <a:ext cx="3049005" cy="75020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dirty="0">
                <a:ea typeface="Cambria Math" panose="02040503050406030204" pitchFamily="18" charset="0"/>
              </a:rPr>
              <a:t>Только одна камера – неоднозначность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22806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F7B7-958E-9547-9B9A-B8B96246C1D5}"/>
              </a:ext>
            </a:extLst>
          </p:cNvPr>
          <p:cNvSpPr txBox="1"/>
          <p:nvPr/>
        </p:nvSpPr>
        <p:spPr>
          <a:xfrm>
            <a:off x="712973" y="498725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Выводы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85366-1EB8-5F4D-A0A2-B32B53673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809" y="1268166"/>
            <a:ext cx="5789072" cy="29666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C5D444-3E50-9942-A1A1-18AE65239CCB}"/>
              </a:ext>
            </a:extLst>
          </p:cNvPr>
          <p:cNvSpPr txBox="1"/>
          <p:nvPr/>
        </p:nvSpPr>
        <p:spPr>
          <a:xfrm>
            <a:off x="713549" y="1268166"/>
            <a:ext cx="4594431" cy="50353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Рекомендации по построению системы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u="sng" dirty="0"/>
              <a:t>Не использовать </a:t>
            </a:r>
            <a:r>
              <a:rPr lang="ru-RU" dirty="0"/>
              <a:t>камеры с эффектом рыбьего глаза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Камеру ставить как можно выше, чтобы всегда был виден крюк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Желательно поставить еще одну камеру (больше – лучше)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Нужен существенно больший </a:t>
            </a:r>
            <a:r>
              <a:rPr lang="ru-RU" dirty="0" err="1"/>
              <a:t>датасет</a:t>
            </a:r>
            <a:r>
              <a:rPr lang="ru-RU" dirty="0"/>
              <a:t> для повышения точности ключевых точек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1679A-1D3C-6741-BDEC-1087E7BFA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039" y="3763407"/>
            <a:ext cx="1479550" cy="254011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09629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F7B7-958E-9547-9B9A-B8B96246C1D5}"/>
              </a:ext>
            </a:extLst>
          </p:cNvPr>
          <p:cNvSpPr txBox="1"/>
          <p:nvPr/>
        </p:nvSpPr>
        <p:spPr>
          <a:xfrm>
            <a:off x="712973" y="498725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Выводы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85366-1EB8-5F4D-A0A2-B32B53673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82" y="1172689"/>
            <a:ext cx="5789072" cy="29666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C5D444-3E50-9942-A1A1-18AE65239CCB}"/>
              </a:ext>
            </a:extLst>
          </p:cNvPr>
          <p:cNvSpPr txBox="1"/>
          <p:nvPr/>
        </p:nvSpPr>
        <p:spPr>
          <a:xfrm>
            <a:off x="713549" y="1268166"/>
            <a:ext cx="6116531" cy="58663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accent6"/>
                </a:solidFill>
              </a:rPr>
              <a:t>Достоинства текущего решения</a:t>
            </a:r>
            <a:r>
              <a:rPr lang="ru-RU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Относительно стабильная работа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Оценка не только угла строп, но и положения и ориентации контейнера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Расширяемость и гибкость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C00000"/>
                </a:solidFill>
              </a:rPr>
              <a:t>Недостатки решения</a:t>
            </a:r>
            <a:r>
              <a:rPr lang="ru-RU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Долгое время работы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Решение – разработка стабильного способа нумерации точек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Работа только с контейнерами заданного размера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Решение – встраивание распознавания типов грузов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Низкая точность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Решение –  увеличение </a:t>
            </a:r>
            <a:r>
              <a:rPr lang="ru-RU" dirty="0" err="1"/>
              <a:t>датасета</a:t>
            </a:r>
            <a:endParaRPr lang="ru-RU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1A513-D250-B64F-876A-FD49BD8DE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142" y="4036388"/>
            <a:ext cx="1479550" cy="254011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13425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89EC81-1FC6-3E44-BE6C-4C8FAD554083}"/>
              </a:ext>
            </a:extLst>
          </p:cNvPr>
          <p:cNvSpPr txBox="1"/>
          <p:nvPr/>
        </p:nvSpPr>
        <p:spPr>
          <a:xfrm>
            <a:off x="3093567" y="3021208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84636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76D388-BD37-2643-9D37-C0AD85589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79" y="2761604"/>
            <a:ext cx="6311900" cy="2171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F6E76C-4F40-FD44-8AC7-871F2556D75F}"/>
              </a:ext>
            </a:extLst>
          </p:cNvPr>
          <p:cNvSpPr txBox="1"/>
          <p:nvPr/>
        </p:nvSpPr>
        <p:spPr>
          <a:xfrm>
            <a:off x="712972" y="498725"/>
            <a:ext cx="753212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Дополнительные слайды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7DFE88-62E0-7342-A817-8FD98ECBD34E}"/>
              </a:ext>
            </a:extLst>
          </p:cNvPr>
          <p:cNvSpPr txBox="1"/>
          <p:nvPr/>
        </p:nvSpPr>
        <p:spPr>
          <a:xfrm>
            <a:off x="650979" y="1754088"/>
            <a:ext cx="759411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Начальное приближение</a:t>
            </a:r>
          </a:p>
        </p:txBody>
      </p:sp>
    </p:spTree>
    <p:extLst>
      <p:ext uri="{BB962C8B-B14F-4D97-AF65-F5344CB8AC3E}">
        <p14:creationId xmlns:p14="http://schemas.microsoft.com/office/powerpoint/2010/main" val="346540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108461E-1C38-0E4E-B9B9-BAEFC82AAD88}"/>
              </a:ext>
            </a:extLst>
          </p:cNvPr>
          <p:cNvSpPr txBox="1"/>
          <p:nvPr/>
        </p:nvSpPr>
        <p:spPr>
          <a:xfrm>
            <a:off x="712974" y="498725"/>
            <a:ext cx="338473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latin typeface="+mj-lt"/>
                <a:ea typeface="Cambria Math" panose="02040503050406030204" pitchFamily="18" charset="0"/>
                <a:cs typeface="Segoe UI Semilight"/>
              </a:rPr>
              <a:t>Workflow</a:t>
            </a:r>
            <a:endParaRPr lang="ru-RU" sz="4400" dirty="0">
              <a:latin typeface="+mj-lt"/>
              <a:ea typeface="Cambria Math" panose="02040503050406030204" pitchFamily="18" charset="0"/>
              <a:cs typeface="Segoe UI Semi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0A247-F15E-9448-95CD-5E5FC830E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74" y="1637498"/>
            <a:ext cx="2755055" cy="15497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50BA66-D32A-4B47-BF8D-EFFED804A2BF}"/>
              </a:ext>
            </a:extLst>
          </p:cNvPr>
          <p:cNvSpPr txBox="1"/>
          <p:nvPr/>
        </p:nvSpPr>
        <p:spPr>
          <a:xfrm>
            <a:off x="447791" y="1268166"/>
            <a:ext cx="33847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Исходное изображение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53F874-FD53-854C-A14A-0314F4619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348" y="1637498"/>
            <a:ext cx="2755055" cy="15497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DE157D-D11F-624B-B10F-B338A32E3C5F}"/>
              </a:ext>
            </a:extLst>
          </p:cNvPr>
          <p:cNvSpPr txBox="1"/>
          <p:nvPr/>
        </p:nvSpPr>
        <p:spPr>
          <a:xfrm>
            <a:off x="4783507" y="1268166"/>
            <a:ext cx="33847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Найденные контейнеры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E58DB9-56A1-EF4B-9995-D384FA68D29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468029" y="2412358"/>
            <a:ext cx="1630319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E49B89B-E26B-434E-82CE-63E1546BB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22" y="1180457"/>
            <a:ext cx="1435100" cy="24638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63957D-A138-E741-ABA6-16C6366184E3}"/>
              </a:ext>
            </a:extLst>
          </p:cNvPr>
          <p:cNvCxnSpPr>
            <a:cxnSpLocks/>
            <a:stCxn id="10" idx="3"/>
            <a:endCxn id="30" idx="1"/>
          </p:cNvCxnSpPr>
          <p:nvPr/>
        </p:nvCxnSpPr>
        <p:spPr>
          <a:xfrm flipV="1">
            <a:off x="7853403" y="2412357"/>
            <a:ext cx="1630319" cy="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AB8FE51-4DF2-2946-BA31-B797C41B7F34}"/>
              </a:ext>
            </a:extLst>
          </p:cNvPr>
          <p:cNvSpPr txBox="1"/>
          <p:nvPr/>
        </p:nvSpPr>
        <p:spPr>
          <a:xfrm>
            <a:off x="9027667" y="475418"/>
            <a:ext cx="234721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Вырезанный контейнер с крюком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9FFAE6E-FAC2-F746-8EE2-901224606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22" y="3792006"/>
            <a:ext cx="1435100" cy="24638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A4F7371-6456-9940-BFF5-427D7F2FA874}"/>
              </a:ext>
            </a:extLst>
          </p:cNvPr>
          <p:cNvSpPr txBox="1"/>
          <p:nvPr/>
        </p:nvSpPr>
        <p:spPr>
          <a:xfrm>
            <a:off x="8362305" y="6288149"/>
            <a:ext cx="36779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Ключевые точки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5865CD4-2BF6-EE4F-AF5D-57A6F4215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389" y="3864652"/>
            <a:ext cx="4817327" cy="24686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7BF26CA-EE19-0C49-A920-7B78D200519D}"/>
              </a:ext>
            </a:extLst>
          </p:cNvPr>
          <p:cNvSpPr txBox="1"/>
          <p:nvPr/>
        </p:nvSpPr>
        <p:spPr>
          <a:xfrm>
            <a:off x="2689684" y="3443227"/>
            <a:ext cx="33847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Результат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B8878B4-DC17-F949-8490-CEB6E07F88E8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0918822" y="2412357"/>
            <a:ext cx="477321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6A0BF4D-FED5-4344-8BE3-4C5839F19DD6}"/>
              </a:ext>
            </a:extLst>
          </p:cNvPr>
          <p:cNvCxnSpPr>
            <a:cxnSpLocks/>
          </p:cNvCxnSpPr>
          <p:nvPr/>
        </p:nvCxnSpPr>
        <p:spPr>
          <a:xfrm>
            <a:off x="11396143" y="2412357"/>
            <a:ext cx="0" cy="2583953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CF2BBD6-9486-4747-90FB-9E35C48B9D0B}"/>
              </a:ext>
            </a:extLst>
          </p:cNvPr>
          <p:cNvCxnSpPr>
            <a:cxnSpLocks/>
          </p:cNvCxnSpPr>
          <p:nvPr/>
        </p:nvCxnSpPr>
        <p:spPr>
          <a:xfrm flipH="1">
            <a:off x="10918822" y="4996310"/>
            <a:ext cx="47732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AD53204-D9E7-004D-ACD0-46A1758CAC63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6790716" y="5098985"/>
            <a:ext cx="269300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EF5860A-3AF4-C941-9FD1-DC720E26F194}"/>
              </a:ext>
            </a:extLst>
          </p:cNvPr>
          <p:cNvSpPr txBox="1"/>
          <p:nvPr/>
        </p:nvSpPr>
        <p:spPr>
          <a:xfrm>
            <a:off x="3414120" y="2043025"/>
            <a:ext cx="15875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atin typeface="+mj-lt"/>
                <a:ea typeface="Cambria Math" panose="02040503050406030204" pitchFamily="18" charset="0"/>
                <a:cs typeface="Segoe UI Semilight"/>
              </a:rPr>
              <a:t>YOLOv8m</a:t>
            </a:r>
            <a:endParaRPr lang="ru-RU" dirty="0">
              <a:latin typeface="+mj-lt"/>
              <a:ea typeface="Cambria Math" panose="02040503050406030204" pitchFamily="18" charset="0"/>
              <a:cs typeface="Segoe UI Semilight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E4D1506-7227-2D4A-8A82-E026586E9B42}"/>
              </a:ext>
            </a:extLst>
          </p:cNvPr>
          <p:cNvSpPr txBox="1"/>
          <p:nvPr/>
        </p:nvSpPr>
        <p:spPr>
          <a:xfrm>
            <a:off x="7819989" y="2043025"/>
            <a:ext cx="15875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atin typeface="+mj-lt"/>
                <a:ea typeface="Cambria Math" panose="02040503050406030204" pitchFamily="18" charset="0"/>
                <a:cs typeface="Segoe UI Semilight"/>
              </a:rPr>
              <a:t>Crop</a:t>
            </a:r>
            <a:endParaRPr lang="ru-RU" dirty="0">
              <a:latin typeface="+mj-lt"/>
              <a:ea typeface="Cambria Math" panose="02040503050406030204" pitchFamily="18" charset="0"/>
              <a:cs typeface="Segoe UI Semilight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8BBA585-C403-D340-A871-1684EBDE565F}"/>
              </a:ext>
            </a:extLst>
          </p:cNvPr>
          <p:cNvSpPr txBox="1"/>
          <p:nvPr/>
        </p:nvSpPr>
        <p:spPr>
          <a:xfrm rot="5400000">
            <a:off x="10520598" y="3627893"/>
            <a:ext cx="213875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atin typeface="+mj-lt"/>
                <a:ea typeface="Cambria Math" panose="02040503050406030204" pitchFamily="18" charset="0"/>
                <a:cs typeface="Segoe UI Semilight"/>
              </a:rPr>
              <a:t>YOLOv8m-pose</a:t>
            </a:r>
            <a:endParaRPr lang="ru-RU" dirty="0">
              <a:latin typeface="+mj-lt"/>
              <a:ea typeface="Cambria Math" panose="02040503050406030204" pitchFamily="18" charset="0"/>
              <a:cs typeface="Segoe UI Semilight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01F7911-FCD3-4147-B57C-FFBC88758EE3}"/>
              </a:ext>
            </a:extLst>
          </p:cNvPr>
          <p:cNvSpPr txBox="1"/>
          <p:nvPr/>
        </p:nvSpPr>
        <p:spPr>
          <a:xfrm>
            <a:off x="7374482" y="4441873"/>
            <a:ext cx="15875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Алгоритм расчета углов</a:t>
            </a:r>
          </a:p>
        </p:txBody>
      </p:sp>
    </p:spTree>
    <p:extLst>
      <p:ext uri="{BB962C8B-B14F-4D97-AF65-F5344CB8AC3E}">
        <p14:creationId xmlns:p14="http://schemas.microsoft.com/office/powerpoint/2010/main" val="6303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108461E-1C38-0E4E-B9B9-BAEFC82AAD88}"/>
              </a:ext>
            </a:extLst>
          </p:cNvPr>
          <p:cNvSpPr txBox="1"/>
          <p:nvPr/>
        </p:nvSpPr>
        <p:spPr>
          <a:xfrm>
            <a:off x="712974" y="498725"/>
            <a:ext cx="338473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latin typeface="+mj-lt"/>
                <a:ea typeface="Cambria Math" panose="02040503050406030204" pitchFamily="18" charset="0"/>
                <a:cs typeface="Segoe UI Semilight"/>
              </a:rPr>
              <a:t>Workflow</a:t>
            </a:r>
            <a:endParaRPr lang="ru-RU" sz="4400" dirty="0">
              <a:latin typeface="+mj-lt"/>
              <a:ea typeface="Cambria Math" panose="02040503050406030204" pitchFamily="18" charset="0"/>
              <a:cs typeface="Segoe UI Semi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0A247-F15E-9448-95CD-5E5FC830E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74" y="1637498"/>
            <a:ext cx="2755055" cy="15497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50BA66-D32A-4B47-BF8D-EFFED804A2BF}"/>
              </a:ext>
            </a:extLst>
          </p:cNvPr>
          <p:cNvSpPr txBox="1"/>
          <p:nvPr/>
        </p:nvSpPr>
        <p:spPr>
          <a:xfrm>
            <a:off x="447791" y="1268166"/>
            <a:ext cx="33847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Исходное изображение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53F874-FD53-854C-A14A-0314F4619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348" y="1637498"/>
            <a:ext cx="2755055" cy="15497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DE157D-D11F-624B-B10F-B338A32E3C5F}"/>
              </a:ext>
            </a:extLst>
          </p:cNvPr>
          <p:cNvSpPr txBox="1"/>
          <p:nvPr/>
        </p:nvSpPr>
        <p:spPr>
          <a:xfrm>
            <a:off x="4783507" y="1268166"/>
            <a:ext cx="33847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Найденные контейнеры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E58DB9-56A1-EF4B-9995-D384FA68D29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468029" y="2412358"/>
            <a:ext cx="1630319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E49B89B-E26B-434E-82CE-63E1546BB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22" y="1180457"/>
            <a:ext cx="1435100" cy="24638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63957D-A138-E741-ABA6-16C6366184E3}"/>
              </a:ext>
            </a:extLst>
          </p:cNvPr>
          <p:cNvCxnSpPr>
            <a:cxnSpLocks/>
            <a:stCxn id="10" idx="3"/>
            <a:endCxn id="30" idx="1"/>
          </p:cNvCxnSpPr>
          <p:nvPr/>
        </p:nvCxnSpPr>
        <p:spPr>
          <a:xfrm flipV="1">
            <a:off x="7853403" y="2412357"/>
            <a:ext cx="1630319" cy="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AB8FE51-4DF2-2946-BA31-B797C41B7F34}"/>
              </a:ext>
            </a:extLst>
          </p:cNvPr>
          <p:cNvSpPr txBox="1"/>
          <p:nvPr/>
        </p:nvSpPr>
        <p:spPr>
          <a:xfrm>
            <a:off x="9027667" y="475418"/>
            <a:ext cx="234721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Вырезанный контейнер с крюком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9FFAE6E-FAC2-F746-8EE2-901224606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22" y="3792006"/>
            <a:ext cx="1435100" cy="24638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A4F7371-6456-9940-BFF5-427D7F2FA874}"/>
              </a:ext>
            </a:extLst>
          </p:cNvPr>
          <p:cNvSpPr txBox="1"/>
          <p:nvPr/>
        </p:nvSpPr>
        <p:spPr>
          <a:xfrm>
            <a:off x="8362305" y="6288149"/>
            <a:ext cx="36779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Ключевые точки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5865CD4-2BF6-EE4F-AF5D-57A6F4215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389" y="3864652"/>
            <a:ext cx="4817327" cy="24686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7BF26CA-EE19-0C49-A920-7B78D200519D}"/>
              </a:ext>
            </a:extLst>
          </p:cNvPr>
          <p:cNvSpPr txBox="1"/>
          <p:nvPr/>
        </p:nvSpPr>
        <p:spPr>
          <a:xfrm>
            <a:off x="2689684" y="3443227"/>
            <a:ext cx="33847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Результат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B8878B4-DC17-F949-8490-CEB6E07F88E8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0918822" y="2412357"/>
            <a:ext cx="477321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6A0BF4D-FED5-4344-8BE3-4C5839F19DD6}"/>
              </a:ext>
            </a:extLst>
          </p:cNvPr>
          <p:cNvCxnSpPr>
            <a:cxnSpLocks/>
          </p:cNvCxnSpPr>
          <p:nvPr/>
        </p:nvCxnSpPr>
        <p:spPr>
          <a:xfrm>
            <a:off x="11396143" y="2412357"/>
            <a:ext cx="0" cy="2583953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CF2BBD6-9486-4747-90FB-9E35C48B9D0B}"/>
              </a:ext>
            </a:extLst>
          </p:cNvPr>
          <p:cNvCxnSpPr>
            <a:cxnSpLocks/>
          </p:cNvCxnSpPr>
          <p:nvPr/>
        </p:nvCxnSpPr>
        <p:spPr>
          <a:xfrm flipH="1">
            <a:off x="10918822" y="4996310"/>
            <a:ext cx="47732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AD53204-D9E7-004D-ACD0-46A1758CAC63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6790716" y="5098985"/>
            <a:ext cx="269300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EF5860A-3AF4-C941-9FD1-DC720E26F194}"/>
              </a:ext>
            </a:extLst>
          </p:cNvPr>
          <p:cNvSpPr txBox="1"/>
          <p:nvPr/>
        </p:nvSpPr>
        <p:spPr>
          <a:xfrm>
            <a:off x="3414120" y="2043025"/>
            <a:ext cx="15875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atin typeface="+mj-lt"/>
                <a:ea typeface="Cambria Math" panose="02040503050406030204" pitchFamily="18" charset="0"/>
                <a:cs typeface="Segoe UI Semilight"/>
              </a:rPr>
              <a:t>YOLOv8m</a:t>
            </a:r>
            <a:endParaRPr lang="ru-RU" dirty="0">
              <a:latin typeface="+mj-lt"/>
              <a:ea typeface="Cambria Math" panose="02040503050406030204" pitchFamily="18" charset="0"/>
              <a:cs typeface="Segoe UI Semilight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E4D1506-7227-2D4A-8A82-E026586E9B42}"/>
              </a:ext>
            </a:extLst>
          </p:cNvPr>
          <p:cNvSpPr txBox="1"/>
          <p:nvPr/>
        </p:nvSpPr>
        <p:spPr>
          <a:xfrm>
            <a:off x="7819989" y="2043025"/>
            <a:ext cx="15875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atin typeface="+mj-lt"/>
                <a:ea typeface="Cambria Math" panose="02040503050406030204" pitchFamily="18" charset="0"/>
                <a:cs typeface="Segoe UI Semilight"/>
              </a:rPr>
              <a:t>Crop</a:t>
            </a:r>
            <a:endParaRPr lang="ru-RU" dirty="0">
              <a:latin typeface="+mj-lt"/>
              <a:ea typeface="Cambria Math" panose="02040503050406030204" pitchFamily="18" charset="0"/>
              <a:cs typeface="Segoe UI Semilight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8BBA585-C403-D340-A871-1684EBDE565F}"/>
              </a:ext>
            </a:extLst>
          </p:cNvPr>
          <p:cNvSpPr txBox="1"/>
          <p:nvPr/>
        </p:nvSpPr>
        <p:spPr>
          <a:xfrm rot="5400000">
            <a:off x="10520598" y="3627893"/>
            <a:ext cx="213875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atin typeface="+mj-lt"/>
                <a:ea typeface="Cambria Math" panose="02040503050406030204" pitchFamily="18" charset="0"/>
                <a:cs typeface="Segoe UI Semilight"/>
              </a:rPr>
              <a:t>YOLOv8m-pose</a:t>
            </a:r>
            <a:endParaRPr lang="ru-RU" dirty="0">
              <a:latin typeface="+mj-lt"/>
              <a:ea typeface="Cambria Math" panose="02040503050406030204" pitchFamily="18" charset="0"/>
              <a:cs typeface="Segoe UI Semilight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01F7911-FCD3-4147-B57C-FFBC88758EE3}"/>
              </a:ext>
            </a:extLst>
          </p:cNvPr>
          <p:cNvSpPr txBox="1"/>
          <p:nvPr/>
        </p:nvSpPr>
        <p:spPr>
          <a:xfrm>
            <a:off x="7374482" y="4441873"/>
            <a:ext cx="15875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Алгоритм расчета углов</a:t>
            </a:r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66BA8854-6636-D24C-A685-6AB536918B3E}"/>
              </a:ext>
            </a:extLst>
          </p:cNvPr>
          <p:cNvSpPr/>
          <p:nvPr/>
        </p:nvSpPr>
        <p:spPr>
          <a:xfrm>
            <a:off x="602166" y="479502"/>
            <a:ext cx="11385395" cy="6311591"/>
          </a:xfrm>
          <a:custGeom>
            <a:avLst/>
            <a:gdLst>
              <a:gd name="connsiteX0" fmla="*/ 0 w 11385395"/>
              <a:gd name="connsiteY0" fmla="*/ 735981 h 6311591"/>
              <a:gd name="connsiteX1" fmla="*/ 8452624 w 11385395"/>
              <a:gd name="connsiteY1" fmla="*/ 735981 h 6311591"/>
              <a:gd name="connsiteX2" fmla="*/ 8452624 w 11385395"/>
              <a:gd name="connsiteY2" fmla="*/ 0 h 6311591"/>
              <a:gd name="connsiteX3" fmla="*/ 11385395 w 11385395"/>
              <a:gd name="connsiteY3" fmla="*/ 0 h 6311591"/>
              <a:gd name="connsiteX4" fmla="*/ 11385395 w 11385395"/>
              <a:gd name="connsiteY4" fmla="*/ 111513 h 6311591"/>
              <a:gd name="connsiteX5" fmla="*/ 11385395 w 11385395"/>
              <a:gd name="connsiteY5" fmla="*/ 6311591 h 6311591"/>
              <a:gd name="connsiteX6" fmla="*/ 8575288 w 11385395"/>
              <a:gd name="connsiteY6" fmla="*/ 6311591 h 6311591"/>
              <a:gd name="connsiteX7" fmla="*/ 8575288 w 11385395"/>
              <a:gd name="connsiteY7" fmla="*/ 6155474 h 6311591"/>
              <a:gd name="connsiteX8" fmla="*/ 8575288 w 11385395"/>
              <a:gd name="connsiteY8" fmla="*/ 2932771 h 6311591"/>
              <a:gd name="connsiteX9" fmla="*/ 7872761 w 11385395"/>
              <a:gd name="connsiteY9" fmla="*/ 2932771 h 6311591"/>
              <a:gd name="connsiteX10" fmla="*/ 22302 w 11385395"/>
              <a:gd name="connsiteY10" fmla="*/ 2932771 h 6311591"/>
              <a:gd name="connsiteX11" fmla="*/ 22302 w 11385395"/>
              <a:gd name="connsiteY11" fmla="*/ 2564781 h 6311591"/>
              <a:gd name="connsiteX12" fmla="*/ 0 w 11385395"/>
              <a:gd name="connsiteY12" fmla="*/ 735981 h 6311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5395" h="6311591">
                <a:moveTo>
                  <a:pt x="0" y="735981"/>
                </a:moveTo>
                <a:lnTo>
                  <a:pt x="8452624" y="735981"/>
                </a:lnTo>
                <a:lnTo>
                  <a:pt x="8452624" y="0"/>
                </a:lnTo>
                <a:lnTo>
                  <a:pt x="11385395" y="0"/>
                </a:lnTo>
                <a:lnTo>
                  <a:pt x="11385395" y="111513"/>
                </a:lnTo>
                <a:lnTo>
                  <a:pt x="11385395" y="6311591"/>
                </a:lnTo>
                <a:lnTo>
                  <a:pt x="8575288" y="6311591"/>
                </a:lnTo>
                <a:lnTo>
                  <a:pt x="8575288" y="6155474"/>
                </a:lnTo>
                <a:lnTo>
                  <a:pt x="8575288" y="2932771"/>
                </a:lnTo>
                <a:lnTo>
                  <a:pt x="7872761" y="2932771"/>
                </a:lnTo>
                <a:lnTo>
                  <a:pt x="22302" y="2932771"/>
                </a:lnTo>
                <a:lnTo>
                  <a:pt x="22302" y="2564781"/>
                </a:lnTo>
                <a:lnTo>
                  <a:pt x="0" y="735981"/>
                </a:lnTo>
                <a:close/>
              </a:path>
            </a:pathLst>
          </a:custGeom>
          <a:solidFill>
            <a:srgbClr val="A99E57">
              <a:alpha val="34118"/>
            </a:srgbClr>
          </a:solidFill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F7A3B01-6157-6947-925B-8FC07436D74D}"/>
              </a:ext>
            </a:extLst>
          </p:cNvPr>
          <p:cNvSpPr txBox="1"/>
          <p:nvPr/>
        </p:nvSpPr>
        <p:spPr>
          <a:xfrm>
            <a:off x="7874801" y="1259762"/>
            <a:ext cx="158752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+mj-lt"/>
                <a:ea typeface="Cambria Math" panose="02040503050406030204" pitchFamily="18" charset="0"/>
                <a:cs typeface="Segoe UI Semilight"/>
              </a:rPr>
              <a:t>Python</a:t>
            </a:r>
            <a:endParaRPr lang="ru-RU" sz="2400" dirty="0">
              <a:solidFill>
                <a:srgbClr val="C00000"/>
              </a:solidFill>
              <a:latin typeface="+mj-lt"/>
              <a:ea typeface="Cambria Math" panose="02040503050406030204" pitchFamily="18" charset="0"/>
              <a:cs typeface="Segoe UI Semiligh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B521471-6F77-C045-84EE-A48BE31A862D}"/>
              </a:ext>
            </a:extLst>
          </p:cNvPr>
          <p:cNvSpPr/>
          <p:nvPr/>
        </p:nvSpPr>
        <p:spPr>
          <a:xfrm>
            <a:off x="1483113" y="3412273"/>
            <a:ext cx="7694342" cy="3256156"/>
          </a:xfrm>
          <a:prstGeom prst="rect">
            <a:avLst/>
          </a:prstGeom>
          <a:solidFill>
            <a:srgbClr val="A1F2A5">
              <a:alpha val="25882"/>
            </a:srgbClr>
          </a:solidFill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4F40355-B25A-BE4B-A868-2C91149C6765}"/>
              </a:ext>
            </a:extLst>
          </p:cNvPr>
          <p:cNvSpPr txBox="1"/>
          <p:nvPr/>
        </p:nvSpPr>
        <p:spPr>
          <a:xfrm>
            <a:off x="6883183" y="6228668"/>
            <a:ext cx="205337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+mj-lt"/>
                <a:ea typeface="Cambria Math" panose="02040503050406030204" pitchFamily="18" charset="0"/>
                <a:cs typeface="Segoe UI Semilight"/>
              </a:rPr>
              <a:t>Wolfram script</a:t>
            </a:r>
            <a:endParaRPr lang="ru-RU" sz="2400" dirty="0">
              <a:solidFill>
                <a:srgbClr val="C00000"/>
              </a:solidFill>
              <a:latin typeface="+mj-lt"/>
              <a:ea typeface="Cambria Math" panose="02040503050406030204" pitchFamily="18" charset="0"/>
              <a:cs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6852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108461E-1C38-0E4E-B9B9-BAEFC82AAD88}"/>
              </a:ext>
            </a:extLst>
          </p:cNvPr>
          <p:cNvSpPr txBox="1"/>
          <p:nvPr/>
        </p:nvSpPr>
        <p:spPr>
          <a:xfrm>
            <a:off x="712973" y="498725"/>
            <a:ext cx="461730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latin typeface="+mj-lt"/>
                <a:ea typeface="Cambria Math" panose="02040503050406030204" pitchFamily="18" charset="0"/>
                <a:cs typeface="Segoe UI Semilight"/>
              </a:rPr>
              <a:t>Работа с видео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0A247-F15E-9448-95CD-5E5FC830E8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887" y="1580837"/>
            <a:ext cx="2755055" cy="15497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50BA66-D32A-4B47-BF8D-EFFED804A2BF}"/>
              </a:ext>
            </a:extLst>
          </p:cNvPr>
          <p:cNvSpPr txBox="1"/>
          <p:nvPr/>
        </p:nvSpPr>
        <p:spPr>
          <a:xfrm>
            <a:off x="447791" y="1268166"/>
            <a:ext cx="33847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Исходное видео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BF26CA-EE19-0C49-A920-7B78D200519D}"/>
              </a:ext>
            </a:extLst>
          </p:cNvPr>
          <p:cNvSpPr txBox="1"/>
          <p:nvPr/>
        </p:nvSpPr>
        <p:spPr>
          <a:xfrm>
            <a:off x="4460078" y="1132900"/>
            <a:ext cx="33847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Разбиение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18BF327-8678-8B43-A3E2-0443DF4D5B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78" y="1708842"/>
            <a:ext cx="2755055" cy="15497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A5598E-ECAB-3A46-B2B5-5EFE201C43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919" y="1836845"/>
            <a:ext cx="2755055" cy="15497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7D6A78-EF14-0B41-B07A-E46A144F5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892" y="1950169"/>
            <a:ext cx="2755055" cy="15497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test">
            <a:hlinkClick r:id="" action="ppaction://media"/>
            <a:extLst>
              <a:ext uri="{FF2B5EF4-FFF2-40B4-BE49-F238E27FC236}">
                <a16:creationId xmlns:a16="http://schemas.microsoft.com/office/drawing/2014/main" id="{EA1FD63D-9548-0A48-8CD5-4B51A59D86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6209" y="1790406"/>
            <a:ext cx="2817886" cy="158506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821F0B-6ADE-5246-B2BE-983C3188799F}"/>
              </a:ext>
            </a:extLst>
          </p:cNvPr>
          <p:cNvCxnSpPr>
            <a:cxnSpLocks/>
          </p:cNvCxnSpPr>
          <p:nvPr/>
        </p:nvCxnSpPr>
        <p:spPr>
          <a:xfrm>
            <a:off x="3724095" y="2557323"/>
            <a:ext cx="972797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5FE4307-F0A8-AA46-B4B4-4D8E6DC7CBCF}"/>
              </a:ext>
            </a:extLst>
          </p:cNvPr>
          <p:cNvCxnSpPr>
            <a:cxnSpLocks/>
          </p:cNvCxnSpPr>
          <p:nvPr/>
        </p:nvCxnSpPr>
        <p:spPr>
          <a:xfrm>
            <a:off x="7661942" y="2483701"/>
            <a:ext cx="972797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0EFC45-E53A-F54F-A6D9-FA6F34D498A0}"/>
              </a:ext>
            </a:extLst>
          </p:cNvPr>
          <p:cNvSpPr/>
          <p:nvPr/>
        </p:nvSpPr>
        <p:spPr>
          <a:xfrm>
            <a:off x="8634739" y="1541535"/>
            <a:ext cx="1278323" cy="1884332"/>
          </a:xfrm>
          <a:prstGeom prst="roundRect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</a:rPr>
              <a:t>Алгоритм </a:t>
            </a:r>
            <a:r>
              <a:rPr lang="en-US" dirty="0">
                <a:latin typeface="+mj-lt"/>
                <a:ea typeface="Cambria Math" panose="02040503050406030204" pitchFamily="18" charset="0"/>
              </a:rPr>
              <a:t>HAHA</a:t>
            </a:r>
            <a:endParaRPr lang="ru-RU" dirty="0">
              <a:latin typeface="+mj-lt"/>
              <a:ea typeface="Cambria Math" panose="02040503050406030204" pitchFamily="18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F693147-F93A-E640-9DFD-69746962A1D6}"/>
              </a:ext>
            </a:extLst>
          </p:cNvPr>
          <p:cNvCxnSpPr>
            <a:cxnSpLocks/>
          </p:cNvCxnSpPr>
          <p:nvPr/>
        </p:nvCxnSpPr>
        <p:spPr>
          <a:xfrm>
            <a:off x="9926363" y="2468114"/>
            <a:ext cx="477321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629492-BB2D-F04E-9D7B-5E990205AE87}"/>
              </a:ext>
            </a:extLst>
          </p:cNvPr>
          <p:cNvCxnSpPr>
            <a:cxnSpLocks/>
          </p:cNvCxnSpPr>
          <p:nvPr/>
        </p:nvCxnSpPr>
        <p:spPr>
          <a:xfrm>
            <a:off x="10403684" y="2468114"/>
            <a:ext cx="0" cy="2583953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4700AB-ABDD-4644-B2D1-3231540882DB}"/>
              </a:ext>
            </a:extLst>
          </p:cNvPr>
          <p:cNvCxnSpPr>
            <a:cxnSpLocks/>
          </p:cNvCxnSpPr>
          <p:nvPr/>
        </p:nvCxnSpPr>
        <p:spPr>
          <a:xfrm flipH="1">
            <a:off x="9926363" y="5052067"/>
            <a:ext cx="47732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CBD25C8-A533-BE43-9016-9EE3587AE6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673" y="4200727"/>
            <a:ext cx="3169231" cy="16240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BB2FE8B-5572-D346-BB13-F8256B193B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84" y="4314441"/>
            <a:ext cx="3169231" cy="16240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58594A-5D22-0644-A5FA-2DCBB45AB5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507" y="4432685"/>
            <a:ext cx="3169231" cy="16240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5E2FC74-63D3-A04D-8D94-8F9B10EA0F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17" y="4563635"/>
            <a:ext cx="3169231" cy="16240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6D78642-D094-C447-B47C-01EC83762FD5}"/>
              </a:ext>
            </a:extLst>
          </p:cNvPr>
          <p:cNvSpPr txBox="1"/>
          <p:nvPr/>
        </p:nvSpPr>
        <p:spPr>
          <a:xfrm>
            <a:off x="6491107" y="3743651"/>
            <a:ext cx="33847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Обработанные изображения</a:t>
            </a:r>
          </a:p>
        </p:txBody>
      </p:sp>
      <p:pic>
        <p:nvPicPr>
          <p:cNvPr id="8" name="result">
            <a:hlinkClick r:id="" action="ppaction://media"/>
            <a:extLst>
              <a:ext uri="{FF2B5EF4-FFF2-40B4-BE49-F238E27FC236}">
                <a16:creationId xmlns:a16="http://schemas.microsoft.com/office/drawing/2014/main" id="{FB7C35A6-08EA-EF4E-A91A-5E76377262F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06209" y="3823404"/>
            <a:ext cx="5205518" cy="2628515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A945B6-5347-5A4A-BF05-DE70A5BEC225}"/>
              </a:ext>
            </a:extLst>
          </p:cNvPr>
          <p:cNvCxnSpPr>
            <a:cxnSpLocks/>
          </p:cNvCxnSpPr>
          <p:nvPr/>
        </p:nvCxnSpPr>
        <p:spPr>
          <a:xfrm flipH="1">
            <a:off x="6111728" y="5052067"/>
            <a:ext cx="352789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3DAA236-8FBB-8846-97A2-2CE4CC9836BB}"/>
              </a:ext>
            </a:extLst>
          </p:cNvPr>
          <p:cNvSpPr txBox="1"/>
          <p:nvPr/>
        </p:nvSpPr>
        <p:spPr>
          <a:xfrm>
            <a:off x="1923579" y="3464419"/>
            <a:ext cx="33847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+mj-lt"/>
                <a:ea typeface="Cambria Math" panose="02040503050406030204" pitchFamily="18" charset="0"/>
                <a:cs typeface="Segoe UI Semilight"/>
              </a:rPr>
              <a:t>Склейка</a:t>
            </a:r>
          </a:p>
        </p:txBody>
      </p:sp>
    </p:spTree>
    <p:extLst>
      <p:ext uri="{BB962C8B-B14F-4D97-AF65-F5344CB8AC3E}">
        <p14:creationId xmlns:p14="http://schemas.microsoft.com/office/powerpoint/2010/main" val="423166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5CBAB78-E81B-6C47-B8A0-000689F4B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382624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08461E-1C38-0E4E-B9B9-BAEFC82AAD88}"/>
              </a:ext>
            </a:extLst>
          </p:cNvPr>
          <p:cNvSpPr txBox="1"/>
          <p:nvPr/>
        </p:nvSpPr>
        <p:spPr>
          <a:xfrm>
            <a:off x="3649897" y="173261"/>
            <a:ext cx="608283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  <a:cs typeface="Segoe UI Semilight"/>
              </a:rPr>
              <a:t>Результат работы софта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11D2D-B61C-E344-9092-ED1FF3205DE6}"/>
              </a:ext>
            </a:extLst>
          </p:cNvPr>
          <p:cNvSpPr txBox="1"/>
          <p:nvPr/>
        </p:nvSpPr>
        <p:spPr>
          <a:xfrm>
            <a:off x="2479217" y="2777640"/>
            <a:ext cx="608283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  <a:cs typeface="Segoe UI Semilight"/>
              </a:rPr>
              <a:t>Угол между стропами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3779CC6-1021-8D4C-A133-C5DCC6FDC7A0}"/>
              </a:ext>
            </a:extLst>
          </p:cNvPr>
          <p:cNvCxnSpPr>
            <a:cxnSpLocks/>
          </p:cNvCxnSpPr>
          <p:nvPr/>
        </p:nvCxnSpPr>
        <p:spPr>
          <a:xfrm flipH="1">
            <a:off x="2758967" y="3362415"/>
            <a:ext cx="890930" cy="1272647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76C3084-90E5-1141-B8AA-836C1D44D1B6}"/>
              </a:ext>
            </a:extLst>
          </p:cNvPr>
          <p:cNvSpPr txBox="1"/>
          <p:nvPr/>
        </p:nvSpPr>
        <p:spPr>
          <a:xfrm>
            <a:off x="5943780" y="3555562"/>
            <a:ext cx="608283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  <a:cs typeface="Segoe UI Semilight"/>
              </a:rPr>
              <a:t>Относительное положение контейнера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18F4A8-E71D-4948-86B5-AAD21CF887E0}"/>
              </a:ext>
            </a:extLst>
          </p:cNvPr>
          <p:cNvCxnSpPr>
            <a:cxnSpLocks/>
          </p:cNvCxnSpPr>
          <p:nvPr/>
        </p:nvCxnSpPr>
        <p:spPr>
          <a:xfrm flipH="1">
            <a:off x="740981" y="3113706"/>
            <a:ext cx="2695902" cy="606956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6E60BF-EC98-9849-ABBC-0C23A398772D}"/>
              </a:ext>
            </a:extLst>
          </p:cNvPr>
          <p:cNvCxnSpPr>
            <a:cxnSpLocks/>
          </p:cNvCxnSpPr>
          <p:nvPr/>
        </p:nvCxnSpPr>
        <p:spPr>
          <a:xfrm flipH="1" flipV="1">
            <a:off x="1024759" y="1450429"/>
            <a:ext cx="2412124" cy="1445662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A2B568F-D4FA-CB43-9AE6-0DB44FC43B4D}"/>
              </a:ext>
            </a:extLst>
          </p:cNvPr>
          <p:cNvSpPr txBox="1"/>
          <p:nvPr/>
        </p:nvSpPr>
        <p:spPr>
          <a:xfrm>
            <a:off x="1045927" y="1049929"/>
            <a:ext cx="904739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  <a:cs typeface="Segoe UI Semilight"/>
              </a:rPr>
              <a:t>Зеленый шар – угол меньше 90°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  <a:cs typeface="Segoe UI Semilight"/>
              </a:rPr>
              <a:t>, </a:t>
            </a:r>
            <a:r>
              <a:rPr lang="ru-RU" sz="3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  <a:cs typeface="Segoe UI Semilight"/>
              </a:rPr>
              <a:t>иначе красный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50E335-05A4-A44C-81A9-7D2680B5909A}"/>
              </a:ext>
            </a:extLst>
          </p:cNvPr>
          <p:cNvCxnSpPr>
            <a:cxnSpLocks/>
          </p:cNvCxnSpPr>
          <p:nvPr/>
        </p:nvCxnSpPr>
        <p:spPr>
          <a:xfrm flipH="1">
            <a:off x="2948152" y="4094171"/>
            <a:ext cx="3649897" cy="1487406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8F0A7EB-1E78-A640-ABCB-6B12E2D0C421}"/>
              </a:ext>
            </a:extLst>
          </p:cNvPr>
          <p:cNvSpPr txBox="1"/>
          <p:nvPr/>
        </p:nvSpPr>
        <p:spPr>
          <a:xfrm>
            <a:off x="5880718" y="4855957"/>
            <a:ext cx="608283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  <a:cs typeface="Segoe UI Semilight"/>
              </a:rPr>
              <a:t>Относительная ориентация контейнера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AF3238-1C49-D24E-833C-D502BAE9721C}"/>
              </a:ext>
            </a:extLst>
          </p:cNvPr>
          <p:cNvCxnSpPr>
            <a:cxnSpLocks/>
          </p:cNvCxnSpPr>
          <p:nvPr/>
        </p:nvCxnSpPr>
        <p:spPr>
          <a:xfrm flipH="1">
            <a:off x="2948152" y="5394566"/>
            <a:ext cx="3839082" cy="615231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8551DC1-4641-BC43-9051-976FB478C16A}"/>
              </a:ext>
            </a:extLst>
          </p:cNvPr>
          <p:cNvSpPr txBox="1"/>
          <p:nvPr/>
        </p:nvSpPr>
        <p:spPr>
          <a:xfrm>
            <a:off x="2902365" y="6034451"/>
            <a:ext cx="608283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  <a:cs typeface="Segoe UI Semilight"/>
              </a:rPr>
              <a:t>Высота до крюка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96A05F-C993-594D-9219-9178EBD975B6}"/>
              </a:ext>
            </a:extLst>
          </p:cNvPr>
          <p:cNvCxnSpPr>
            <a:cxnSpLocks/>
          </p:cNvCxnSpPr>
          <p:nvPr/>
        </p:nvCxnSpPr>
        <p:spPr>
          <a:xfrm flipH="1">
            <a:off x="2601401" y="6386049"/>
            <a:ext cx="1860241" cy="78558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D074B1-1FD0-A441-8AF0-ADEA9467944C}"/>
              </a:ext>
            </a:extLst>
          </p:cNvPr>
          <p:cNvCxnSpPr>
            <a:cxnSpLocks/>
          </p:cNvCxnSpPr>
          <p:nvPr/>
        </p:nvCxnSpPr>
        <p:spPr>
          <a:xfrm flipH="1" flipV="1">
            <a:off x="370580" y="4094171"/>
            <a:ext cx="1158496" cy="2081643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08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AFADCB9-4306-5543-9A8D-DC86F9FDD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45" r="2485" b="12845"/>
          <a:stretch/>
        </p:blipFill>
        <p:spPr>
          <a:xfrm>
            <a:off x="4466416" y="1268166"/>
            <a:ext cx="6710051" cy="33253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9C510B-2A09-754B-909D-D61E51336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9820" y="441765"/>
            <a:ext cx="893291" cy="8932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E6B67A-E9CF-824D-9DF0-F861CF585E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30" t="20730" r="20730" b="20730"/>
          <a:stretch/>
        </p:blipFill>
        <p:spPr>
          <a:xfrm>
            <a:off x="1473733" y="3773863"/>
            <a:ext cx="1565254" cy="817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08461E-1C38-0E4E-B9B9-BAEFC82AAD88}"/>
              </a:ext>
            </a:extLst>
          </p:cNvPr>
          <p:cNvSpPr txBox="1"/>
          <p:nvPr/>
        </p:nvSpPr>
        <p:spPr>
          <a:xfrm>
            <a:off x="712973" y="498725"/>
            <a:ext cx="438313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latin typeface="+mj-lt"/>
                <a:ea typeface="Cambria Math" panose="02040503050406030204" pitchFamily="18" charset="0"/>
                <a:cs typeface="Segoe UI Semilight"/>
              </a:rPr>
              <a:t>Детектирование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01A623-AF61-154B-867A-B7E2BE97DC7D}"/>
              </a:ext>
            </a:extLst>
          </p:cNvPr>
          <p:cNvSpPr txBox="1"/>
          <p:nvPr/>
        </p:nvSpPr>
        <p:spPr>
          <a:xfrm>
            <a:off x="70720" y="1622899"/>
            <a:ext cx="4417294" cy="8803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Сборка и разметка </a:t>
            </a:r>
            <a:r>
              <a:rPr lang="ru-RU" dirty="0" err="1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датасета</a:t>
            </a: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 в </a:t>
            </a:r>
            <a:r>
              <a:rPr lang="en-US" dirty="0" err="1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Roboflow</a:t>
            </a:r>
            <a:endParaRPr lang="en-US" dirty="0">
              <a:latin typeface="+mj-lt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ea typeface="Cambria Math" panose="02040503050406030204" pitchFamily="18" charset="0"/>
                <a:cs typeface="Arial" panose="020B0604020202020204" pitchFamily="34" charset="0"/>
              </a:rPr>
              <a:t>600 </a:t>
            </a:r>
            <a:r>
              <a:rPr lang="ru-RU" dirty="0">
                <a:ea typeface="Cambria Math" panose="02040503050406030204" pitchFamily="18" charset="0"/>
                <a:cs typeface="Arial" panose="020B0604020202020204" pitchFamily="34" charset="0"/>
              </a:rPr>
              <a:t>изображений</a:t>
            </a:r>
            <a:endParaRPr lang="ru-RU" dirty="0">
              <a:latin typeface="+mj-lt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E818CE-4D33-434C-AD62-596240131246}"/>
              </a:ext>
            </a:extLst>
          </p:cNvPr>
          <p:cNvCxnSpPr>
            <a:cxnSpLocks/>
          </p:cNvCxnSpPr>
          <p:nvPr/>
        </p:nvCxnSpPr>
        <p:spPr>
          <a:xfrm>
            <a:off x="2256360" y="2670224"/>
            <a:ext cx="0" cy="49708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0ADA7D6-EAEA-8143-BCE8-2EAA6BC6C4AB}"/>
              </a:ext>
            </a:extLst>
          </p:cNvPr>
          <p:cNvSpPr txBox="1"/>
          <p:nvPr/>
        </p:nvSpPr>
        <p:spPr>
          <a:xfrm>
            <a:off x="694483" y="5323378"/>
            <a:ext cx="3123754" cy="12958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Обучение 5000 эпох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GTX4080</a:t>
            </a:r>
          </a:p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Включенные </a:t>
            </a:r>
            <a:r>
              <a:rPr lang="en-US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augmentations</a:t>
            </a:r>
            <a:endParaRPr lang="ru-RU" dirty="0">
              <a:latin typeface="+mj-lt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50A1D8-0DD3-2F47-AE2B-021395C9F9A2}"/>
              </a:ext>
            </a:extLst>
          </p:cNvPr>
          <p:cNvCxnSpPr>
            <a:cxnSpLocks/>
          </p:cNvCxnSpPr>
          <p:nvPr/>
        </p:nvCxnSpPr>
        <p:spPr>
          <a:xfrm flipV="1">
            <a:off x="2256360" y="4837038"/>
            <a:ext cx="0" cy="48634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AA9500FC-90B6-444A-A1F2-8EB521A885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014" y="4948226"/>
            <a:ext cx="2755055" cy="15497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EF0881-A7A1-4E47-964B-90F71594B3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12" y="4948226"/>
            <a:ext cx="2755055" cy="154971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3CEE1E-609A-9444-B93A-7DAF2951F16B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7243069" y="5723086"/>
            <a:ext cx="117834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BC0922-BF80-924C-A95C-20BD3B6470D3}"/>
              </a:ext>
            </a:extLst>
          </p:cNvPr>
          <p:cNvSpPr txBox="1"/>
          <p:nvPr/>
        </p:nvSpPr>
        <p:spPr>
          <a:xfrm>
            <a:off x="70720" y="3188779"/>
            <a:ext cx="4417294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 err="1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Нейросеть</a:t>
            </a: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YOLOv8m</a:t>
            </a:r>
            <a:endParaRPr lang="ru-RU" dirty="0">
              <a:latin typeface="+mj-lt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8A0DFB-4F11-A040-8D54-277954EBEA0A}"/>
              </a:ext>
            </a:extLst>
          </p:cNvPr>
          <p:cNvSpPr txBox="1"/>
          <p:nvPr/>
        </p:nvSpPr>
        <p:spPr>
          <a:xfrm>
            <a:off x="7489931" y="635041"/>
            <a:ext cx="4417294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Ссылка на </a:t>
            </a:r>
            <a:r>
              <a:rPr lang="ru-RU" dirty="0" err="1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датасет</a:t>
            </a:r>
            <a:endParaRPr lang="ru-RU" dirty="0">
              <a:latin typeface="+mj-lt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68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BD31F596-91A5-E549-ACD6-46C546130D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45" r="1822" b="12755"/>
          <a:stretch/>
        </p:blipFill>
        <p:spPr>
          <a:xfrm>
            <a:off x="4517716" y="1268166"/>
            <a:ext cx="6607450" cy="3256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08461E-1C38-0E4E-B9B9-BAEFC82AAD88}"/>
              </a:ext>
            </a:extLst>
          </p:cNvPr>
          <p:cNvSpPr txBox="1"/>
          <p:nvPr/>
        </p:nvSpPr>
        <p:spPr>
          <a:xfrm>
            <a:off x="712973" y="498725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Поиск ключевых точек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3CEE1E-609A-9444-B93A-7DAF2951F16B}"/>
              </a:ext>
            </a:extLst>
          </p:cNvPr>
          <p:cNvCxnSpPr>
            <a:cxnSpLocks/>
          </p:cNvCxnSpPr>
          <p:nvPr/>
        </p:nvCxnSpPr>
        <p:spPr>
          <a:xfrm>
            <a:off x="7611059" y="5723086"/>
            <a:ext cx="117834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2A406D70-0AFC-0748-B4B1-8463AE0133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0" t="20730" r="20730" b="20730"/>
          <a:stretch/>
        </p:blipFill>
        <p:spPr>
          <a:xfrm>
            <a:off x="1473733" y="3773863"/>
            <a:ext cx="1565254" cy="8178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2EC4CA8-EDB0-9A4A-9BB6-E2613D9E08CD}"/>
              </a:ext>
            </a:extLst>
          </p:cNvPr>
          <p:cNvSpPr txBox="1"/>
          <p:nvPr/>
        </p:nvSpPr>
        <p:spPr>
          <a:xfrm>
            <a:off x="70720" y="1622899"/>
            <a:ext cx="4417294" cy="8803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Сборка и разметка </a:t>
            </a:r>
            <a:r>
              <a:rPr lang="ru-RU" dirty="0" err="1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датасета</a:t>
            </a: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 в </a:t>
            </a:r>
            <a:r>
              <a:rPr lang="en-US" dirty="0" err="1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Roboflow</a:t>
            </a:r>
            <a:endParaRPr lang="en-US" dirty="0">
              <a:latin typeface="+mj-lt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ea typeface="Cambria Math" panose="02040503050406030204" pitchFamily="18" charset="0"/>
                <a:cs typeface="Arial" panose="020B0604020202020204" pitchFamily="34" charset="0"/>
              </a:rPr>
              <a:t>680 </a:t>
            </a:r>
            <a:r>
              <a:rPr lang="ru-RU" dirty="0">
                <a:ea typeface="Cambria Math" panose="02040503050406030204" pitchFamily="18" charset="0"/>
                <a:cs typeface="Arial" panose="020B0604020202020204" pitchFamily="34" charset="0"/>
              </a:rPr>
              <a:t>изображений</a:t>
            </a:r>
            <a:endParaRPr lang="ru-RU" dirty="0">
              <a:latin typeface="+mj-lt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9D2DD6-D026-3A4A-A19C-DAF6D6F5632A}"/>
              </a:ext>
            </a:extLst>
          </p:cNvPr>
          <p:cNvCxnSpPr>
            <a:cxnSpLocks/>
          </p:cNvCxnSpPr>
          <p:nvPr/>
        </p:nvCxnSpPr>
        <p:spPr>
          <a:xfrm>
            <a:off x="2256360" y="2670224"/>
            <a:ext cx="0" cy="49708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C4E0EA4-1AC3-6445-AD77-D56C8887CF47}"/>
              </a:ext>
            </a:extLst>
          </p:cNvPr>
          <p:cNvSpPr txBox="1"/>
          <p:nvPr/>
        </p:nvSpPr>
        <p:spPr>
          <a:xfrm>
            <a:off x="694483" y="5323378"/>
            <a:ext cx="3123754" cy="12958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Обучение 5000 эпох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GTX4080</a:t>
            </a:r>
          </a:p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Включенные </a:t>
            </a:r>
            <a:r>
              <a:rPr lang="en-US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augmentations</a:t>
            </a:r>
            <a:endParaRPr lang="ru-RU" dirty="0">
              <a:latin typeface="+mj-lt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5E9FE2-1175-0646-AD5C-C1FBC65B1F18}"/>
              </a:ext>
            </a:extLst>
          </p:cNvPr>
          <p:cNvCxnSpPr>
            <a:cxnSpLocks/>
          </p:cNvCxnSpPr>
          <p:nvPr/>
        </p:nvCxnSpPr>
        <p:spPr>
          <a:xfrm flipV="1">
            <a:off x="2256360" y="4837038"/>
            <a:ext cx="0" cy="48634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606672C-1906-BC43-8AB8-D09A10086809}"/>
              </a:ext>
            </a:extLst>
          </p:cNvPr>
          <p:cNvSpPr txBox="1"/>
          <p:nvPr/>
        </p:nvSpPr>
        <p:spPr>
          <a:xfrm>
            <a:off x="70720" y="3188779"/>
            <a:ext cx="4417294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 err="1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Нейросеть</a:t>
            </a: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YOLOv8m-pose</a:t>
            </a:r>
            <a:endParaRPr lang="ru-RU" dirty="0">
              <a:latin typeface="+mj-lt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95833BB-2D24-5A4C-B7A6-50323C88F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96" y="4689686"/>
            <a:ext cx="1123919" cy="192956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3F05742-BF49-7A47-9F5B-3D662AC5B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746" y="4689686"/>
            <a:ext cx="1123919" cy="192956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430252C-6847-4845-8640-1419BADDF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9821" y="466787"/>
            <a:ext cx="893291" cy="89329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AAA1953-A9D1-7D4E-930B-761B114FA441}"/>
              </a:ext>
            </a:extLst>
          </p:cNvPr>
          <p:cNvSpPr txBox="1"/>
          <p:nvPr/>
        </p:nvSpPr>
        <p:spPr>
          <a:xfrm>
            <a:off x="7489931" y="635041"/>
            <a:ext cx="4417294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Ссылка на </a:t>
            </a:r>
            <a:r>
              <a:rPr lang="ru-RU" dirty="0" err="1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датасет</a:t>
            </a:r>
            <a:endParaRPr lang="ru-RU" dirty="0">
              <a:latin typeface="+mj-lt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70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9814E8-BEC9-1149-9E18-73ADE5EC47A2}"/>
              </a:ext>
            </a:extLst>
          </p:cNvPr>
          <p:cNvSpPr txBox="1"/>
          <p:nvPr/>
        </p:nvSpPr>
        <p:spPr>
          <a:xfrm>
            <a:off x="712973" y="498725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Алгоритм расчета углов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30634DFD-315E-194C-B8F8-3D5024F866A5}"/>
              </a:ext>
            </a:extLst>
          </p:cNvPr>
          <p:cNvSpPr/>
          <p:nvPr/>
        </p:nvSpPr>
        <p:spPr>
          <a:xfrm>
            <a:off x="693988" y="3551662"/>
            <a:ext cx="2107581" cy="2062975"/>
          </a:xfrm>
          <a:prstGeom prst="cub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8BABC-DB6F-3E48-A8C2-6C3CFA2E6282}"/>
              </a:ext>
            </a:extLst>
          </p:cNvPr>
          <p:cNvSpPr txBox="1"/>
          <p:nvPr/>
        </p:nvSpPr>
        <p:spPr>
          <a:xfrm>
            <a:off x="563168" y="5775283"/>
            <a:ext cx="1934002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7+1 точка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09C244-76A6-3247-A134-F598310BE149}"/>
              </a:ext>
            </a:extLst>
          </p:cNvPr>
          <p:cNvCxnSpPr>
            <a:cxnSpLocks/>
          </p:cNvCxnSpPr>
          <p:nvPr/>
        </p:nvCxnSpPr>
        <p:spPr>
          <a:xfrm flipV="1">
            <a:off x="693988" y="1940311"/>
            <a:ext cx="1156411" cy="2152187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313943-975B-2448-A914-D065560E1957}"/>
              </a:ext>
            </a:extLst>
          </p:cNvPr>
          <p:cNvCxnSpPr>
            <a:cxnSpLocks/>
          </p:cNvCxnSpPr>
          <p:nvPr/>
        </p:nvCxnSpPr>
        <p:spPr>
          <a:xfrm flipV="1">
            <a:off x="1192477" y="1940310"/>
            <a:ext cx="657922" cy="161135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38482-8B7F-EF41-A086-6E99799A13CF}"/>
              </a:ext>
            </a:extLst>
          </p:cNvPr>
          <p:cNvCxnSpPr>
            <a:cxnSpLocks/>
          </p:cNvCxnSpPr>
          <p:nvPr/>
        </p:nvCxnSpPr>
        <p:spPr>
          <a:xfrm flipH="1" flipV="1">
            <a:off x="1850401" y="1940310"/>
            <a:ext cx="951168" cy="161135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B9CCCE-C6CA-F740-9008-4748EE020846}"/>
              </a:ext>
            </a:extLst>
          </p:cNvPr>
          <p:cNvCxnSpPr>
            <a:cxnSpLocks/>
          </p:cNvCxnSpPr>
          <p:nvPr/>
        </p:nvCxnSpPr>
        <p:spPr>
          <a:xfrm flipH="1" flipV="1">
            <a:off x="1850399" y="1940310"/>
            <a:ext cx="434898" cy="21521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4A11A71-0622-8E4D-B4D2-1B311455D2D0}"/>
              </a:ext>
            </a:extLst>
          </p:cNvPr>
          <p:cNvSpPr/>
          <p:nvPr/>
        </p:nvSpPr>
        <p:spPr>
          <a:xfrm>
            <a:off x="1772341" y="1873407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B6E616-2AA7-9A40-8B57-94FB56AF3B19}"/>
              </a:ext>
            </a:extLst>
          </p:cNvPr>
          <p:cNvSpPr/>
          <p:nvPr/>
        </p:nvSpPr>
        <p:spPr>
          <a:xfrm>
            <a:off x="615928" y="4002998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BA06294-5885-9142-B2E8-9EEC9E59A7A1}"/>
              </a:ext>
            </a:extLst>
          </p:cNvPr>
          <p:cNvSpPr/>
          <p:nvPr/>
        </p:nvSpPr>
        <p:spPr>
          <a:xfrm>
            <a:off x="1119391" y="346245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758096-FFB2-8F4D-B847-76C40E7B7C3C}"/>
              </a:ext>
            </a:extLst>
          </p:cNvPr>
          <p:cNvSpPr/>
          <p:nvPr/>
        </p:nvSpPr>
        <p:spPr>
          <a:xfrm>
            <a:off x="2712358" y="349033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4D5364-52D0-DC40-B3A3-5FECD53E1DBC}"/>
              </a:ext>
            </a:extLst>
          </p:cNvPr>
          <p:cNvSpPr/>
          <p:nvPr/>
        </p:nvSpPr>
        <p:spPr>
          <a:xfrm>
            <a:off x="2712358" y="4995743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946A28D-C0D7-FB42-AAB8-717180718ABF}"/>
              </a:ext>
            </a:extLst>
          </p:cNvPr>
          <p:cNvSpPr/>
          <p:nvPr/>
        </p:nvSpPr>
        <p:spPr>
          <a:xfrm>
            <a:off x="2207239" y="3997714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5B3CE5B-D33D-3E44-B1BB-7D3A070E4B33}"/>
              </a:ext>
            </a:extLst>
          </p:cNvPr>
          <p:cNvSpPr/>
          <p:nvPr/>
        </p:nvSpPr>
        <p:spPr>
          <a:xfrm>
            <a:off x="2210555" y="553100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3E95545-2361-1A41-95B0-F179D81D7AEE}"/>
              </a:ext>
            </a:extLst>
          </p:cNvPr>
          <p:cNvSpPr/>
          <p:nvPr/>
        </p:nvSpPr>
        <p:spPr>
          <a:xfrm>
            <a:off x="615928" y="553100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7CE1F0-FFB7-174D-AD1C-071E0EC31AEA}"/>
              </a:ext>
            </a:extLst>
          </p:cNvPr>
          <p:cNvSpPr/>
          <p:nvPr/>
        </p:nvSpPr>
        <p:spPr>
          <a:xfrm>
            <a:off x="3627639" y="3557239"/>
            <a:ext cx="1591309" cy="540836"/>
          </a:xfrm>
          <a:prstGeom prst="rect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26E3D1-5ADB-2346-912A-129CEDA4C443}"/>
              </a:ext>
            </a:extLst>
          </p:cNvPr>
          <p:cNvSpPr/>
          <p:nvPr/>
        </p:nvSpPr>
        <p:spPr>
          <a:xfrm>
            <a:off x="3627639" y="4098075"/>
            <a:ext cx="1591309" cy="1522139"/>
          </a:xfrm>
          <a:prstGeom prst="rect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32112C-0245-F646-B35A-D0EF9E0C444D}"/>
              </a:ext>
            </a:extLst>
          </p:cNvPr>
          <p:cNvCxnSpPr>
            <a:cxnSpLocks/>
            <a:endCxn id="47" idx="0"/>
          </p:cNvCxnSpPr>
          <p:nvPr/>
        </p:nvCxnSpPr>
        <p:spPr>
          <a:xfrm flipV="1">
            <a:off x="3627639" y="1911871"/>
            <a:ext cx="802383" cy="217505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823B18-CCCA-A441-808D-2B87FAB738E2}"/>
              </a:ext>
            </a:extLst>
          </p:cNvPr>
          <p:cNvCxnSpPr>
            <a:cxnSpLocks/>
          </p:cNvCxnSpPr>
          <p:nvPr/>
        </p:nvCxnSpPr>
        <p:spPr>
          <a:xfrm flipH="1" flipV="1">
            <a:off x="4430033" y="2001082"/>
            <a:ext cx="788916" cy="20858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66D301-C92C-0546-8132-8A50C554221E}"/>
              </a:ext>
            </a:extLst>
          </p:cNvPr>
          <p:cNvCxnSpPr>
            <a:cxnSpLocks/>
            <a:endCxn id="47" idx="0"/>
          </p:cNvCxnSpPr>
          <p:nvPr/>
        </p:nvCxnSpPr>
        <p:spPr>
          <a:xfrm flipV="1">
            <a:off x="3627639" y="1911871"/>
            <a:ext cx="802383" cy="163421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D95694-AF2C-8149-AE7C-647CA645908C}"/>
              </a:ext>
            </a:extLst>
          </p:cNvPr>
          <p:cNvCxnSpPr>
            <a:cxnSpLocks/>
          </p:cNvCxnSpPr>
          <p:nvPr/>
        </p:nvCxnSpPr>
        <p:spPr>
          <a:xfrm flipH="1" flipV="1">
            <a:off x="4407170" y="1945887"/>
            <a:ext cx="795656" cy="160019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CF74794-2760-D54A-9C19-4F4F98D82213}"/>
              </a:ext>
            </a:extLst>
          </p:cNvPr>
          <p:cNvSpPr/>
          <p:nvPr/>
        </p:nvSpPr>
        <p:spPr>
          <a:xfrm>
            <a:off x="4351964" y="1911871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2A141F-1727-3B43-965E-B7DE76E50B78}"/>
              </a:ext>
            </a:extLst>
          </p:cNvPr>
          <p:cNvSpPr/>
          <p:nvPr/>
        </p:nvSpPr>
        <p:spPr>
          <a:xfrm>
            <a:off x="3549579" y="4008575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19FE538-CB72-C64D-ADB2-A69885490B3B}"/>
              </a:ext>
            </a:extLst>
          </p:cNvPr>
          <p:cNvSpPr/>
          <p:nvPr/>
        </p:nvSpPr>
        <p:spPr>
          <a:xfrm>
            <a:off x="5140890" y="4003291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24D5DB5-C0E9-E046-9A51-AC51E492A90B}"/>
              </a:ext>
            </a:extLst>
          </p:cNvPr>
          <p:cNvSpPr/>
          <p:nvPr/>
        </p:nvSpPr>
        <p:spPr>
          <a:xfrm>
            <a:off x="5144206" y="5536577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DB4E555-2872-5347-889A-8C93CA89039B}"/>
              </a:ext>
            </a:extLst>
          </p:cNvPr>
          <p:cNvSpPr/>
          <p:nvPr/>
        </p:nvSpPr>
        <p:spPr>
          <a:xfrm>
            <a:off x="3549579" y="5536577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4E43E2-5963-0D4F-8817-E30D233680AA}"/>
              </a:ext>
            </a:extLst>
          </p:cNvPr>
          <p:cNvSpPr/>
          <p:nvPr/>
        </p:nvSpPr>
        <p:spPr>
          <a:xfrm>
            <a:off x="3549579" y="3473311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1CA96F-8522-E24D-AB25-4856DFCFDFE2}"/>
              </a:ext>
            </a:extLst>
          </p:cNvPr>
          <p:cNvSpPr/>
          <p:nvPr/>
        </p:nvSpPr>
        <p:spPr>
          <a:xfrm>
            <a:off x="5140890" y="3468027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0386A0-738E-D04C-924E-FAD154C61D76}"/>
              </a:ext>
            </a:extLst>
          </p:cNvPr>
          <p:cNvSpPr txBox="1"/>
          <p:nvPr/>
        </p:nvSpPr>
        <p:spPr>
          <a:xfrm>
            <a:off x="3456292" y="5780860"/>
            <a:ext cx="1934002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6+1 точка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EAEAA94-5CC4-9A49-A6D2-596C82E65F2E}"/>
              </a:ext>
            </a:extLst>
          </p:cNvPr>
          <p:cNvSpPr/>
          <p:nvPr/>
        </p:nvSpPr>
        <p:spPr>
          <a:xfrm rot="16200000">
            <a:off x="7335253" y="4315515"/>
            <a:ext cx="1507678" cy="1039336"/>
          </a:xfrm>
          <a:prstGeom prst="rect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6C872ED-CA78-8B46-A0D1-0096E5C55CAA}"/>
              </a:ext>
            </a:extLst>
          </p:cNvPr>
          <p:cNvSpPr/>
          <p:nvPr/>
        </p:nvSpPr>
        <p:spPr>
          <a:xfrm>
            <a:off x="5978113" y="4092498"/>
            <a:ext cx="1591309" cy="1522139"/>
          </a:xfrm>
          <a:prstGeom prst="rect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E17A5F8-62CF-7344-8037-9CE774511B29}"/>
              </a:ext>
            </a:extLst>
          </p:cNvPr>
          <p:cNvCxnSpPr>
            <a:cxnSpLocks/>
          </p:cNvCxnSpPr>
          <p:nvPr/>
        </p:nvCxnSpPr>
        <p:spPr>
          <a:xfrm flipV="1">
            <a:off x="5978113" y="1983259"/>
            <a:ext cx="1321811" cy="2098087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905A35F-1A8D-364B-922F-DB5EF96D16EB}"/>
              </a:ext>
            </a:extLst>
          </p:cNvPr>
          <p:cNvCxnSpPr>
            <a:cxnSpLocks/>
          </p:cNvCxnSpPr>
          <p:nvPr/>
        </p:nvCxnSpPr>
        <p:spPr>
          <a:xfrm flipH="1" flipV="1">
            <a:off x="7299925" y="1994959"/>
            <a:ext cx="269498" cy="2086386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D0F272D-B078-A24D-847D-3F314F578EA1}"/>
              </a:ext>
            </a:extLst>
          </p:cNvPr>
          <p:cNvCxnSpPr>
            <a:cxnSpLocks/>
            <a:stCxn id="68" idx="5"/>
          </p:cNvCxnSpPr>
          <p:nvPr/>
        </p:nvCxnSpPr>
        <p:spPr>
          <a:xfrm flipH="1" flipV="1">
            <a:off x="7299925" y="1983259"/>
            <a:ext cx="1364030" cy="216443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B7CF490-FAD6-5F4E-B7B6-B6044A30A972}"/>
              </a:ext>
            </a:extLst>
          </p:cNvPr>
          <p:cNvCxnSpPr>
            <a:cxnSpLocks/>
            <a:endCxn id="72" idx="4"/>
          </p:cNvCxnSpPr>
          <p:nvPr/>
        </p:nvCxnSpPr>
        <p:spPr>
          <a:xfrm flipV="1">
            <a:off x="7030851" y="2062410"/>
            <a:ext cx="308102" cy="20300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544CFC6D-C7EC-124A-9433-46CCBC366F90}"/>
              </a:ext>
            </a:extLst>
          </p:cNvPr>
          <p:cNvSpPr/>
          <p:nvPr/>
        </p:nvSpPr>
        <p:spPr>
          <a:xfrm>
            <a:off x="5900053" y="4002998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BDB2065-7949-FF43-B643-248BE5D4B963}"/>
              </a:ext>
            </a:extLst>
          </p:cNvPr>
          <p:cNvSpPr/>
          <p:nvPr/>
        </p:nvSpPr>
        <p:spPr>
          <a:xfrm>
            <a:off x="7491364" y="3997714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9A35DCF-4CE7-8E45-B790-F093B7C8D60A}"/>
              </a:ext>
            </a:extLst>
          </p:cNvPr>
          <p:cNvSpPr/>
          <p:nvPr/>
        </p:nvSpPr>
        <p:spPr>
          <a:xfrm>
            <a:off x="7494680" y="553100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65BB1DD-33D4-B54A-9FFD-B75EF48AE8F8}"/>
              </a:ext>
            </a:extLst>
          </p:cNvPr>
          <p:cNvSpPr/>
          <p:nvPr/>
        </p:nvSpPr>
        <p:spPr>
          <a:xfrm>
            <a:off x="5900053" y="553100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B05FDD9-2A37-D84A-A63F-68F450EEB289}"/>
              </a:ext>
            </a:extLst>
          </p:cNvPr>
          <p:cNvSpPr/>
          <p:nvPr/>
        </p:nvSpPr>
        <p:spPr>
          <a:xfrm>
            <a:off x="8530702" y="401444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D186EA1-2638-F64D-9AFE-61E0B848EB4D}"/>
              </a:ext>
            </a:extLst>
          </p:cNvPr>
          <p:cNvSpPr/>
          <p:nvPr/>
        </p:nvSpPr>
        <p:spPr>
          <a:xfrm>
            <a:off x="8530702" y="5512619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4BC9684-6E7F-854F-AE8E-921E935FEC2B}"/>
              </a:ext>
            </a:extLst>
          </p:cNvPr>
          <p:cNvSpPr txBox="1"/>
          <p:nvPr/>
        </p:nvSpPr>
        <p:spPr>
          <a:xfrm>
            <a:off x="6371952" y="5775283"/>
            <a:ext cx="1934002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6+1 точка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AD55929-51E9-1C47-A642-FEC99FD9D567}"/>
              </a:ext>
            </a:extLst>
          </p:cNvPr>
          <p:cNvSpPr/>
          <p:nvPr/>
        </p:nvSpPr>
        <p:spPr>
          <a:xfrm>
            <a:off x="7260895" y="1906294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1287079-DBD5-9447-8183-E9DFA0F99EAE}"/>
              </a:ext>
            </a:extLst>
          </p:cNvPr>
          <p:cNvSpPr/>
          <p:nvPr/>
        </p:nvSpPr>
        <p:spPr>
          <a:xfrm>
            <a:off x="9526582" y="4092498"/>
            <a:ext cx="1591309" cy="1522139"/>
          </a:xfrm>
          <a:prstGeom prst="rect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A1DF97D-1B5D-1C47-8623-E182390B7F99}"/>
              </a:ext>
            </a:extLst>
          </p:cNvPr>
          <p:cNvCxnSpPr>
            <a:cxnSpLocks/>
          </p:cNvCxnSpPr>
          <p:nvPr/>
        </p:nvCxnSpPr>
        <p:spPr>
          <a:xfrm flipV="1">
            <a:off x="9526582" y="1906294"/>
            <a:ext cx="802383" cy="217505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1CA995D-F7D6-F848-81C7-31BE3C1ACE25}"/>
              </a:ext>
            </a:extLst>
          </p:cNvPr>
          <p:cNvCxnSpPr>
            <a:cxnSpLocks/>
          </p:cNvCxnSpPr>
          <p:nvPr/>
        </p:nvCxnSpPr>
        <p:spPr>
          <a:xfrm flipH="1" flipV="1">
            <a:off x="10285649" y="1906295"/>
            <a:ext cx="788916" cy="20858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DD09B9A2-28C9-2F4D-8356-D12B75F56FE2}"/>
              </a:ext>
            </a:extLst>
          </p:cNvPr>
          <p:cNvSpPr/>
          <p:nvPr/>
        </p:nvSpPr>
        <p:spPr>
          <a:xfrm>
            <a:off x="9448522" y="4002998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377AC65-7EE1-C949-A032-64795792F415}"/>
              </a:ext>
            </a:extLst>
          </p:cNvPr>
          <p:cNvSpPr/>
          <p:nvPr/>
        </p:nvSpPr>
        <p:spPr>
          <a:xfrm>
            <a:off x="11039833" y="3997714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C890020-E385-C543-B543-4FA17084EF53}"/>
              </a:ext>
            </a:extLst>
          </p:cNvPr>
          <p:cNvSpPr/>
          <p:nvPr/>
        </p:nvSpPr>
        <p:spPr>
          <a:xfrm>
            <a:off x="11043149" y="553100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2B6A872-5A20-A741-89F4-A4A6369DBA6A}"/>
              </a:ext>
            </a:extLst>
          </p:cNvPr>
          <p:cNvSpPr/>
          <p:nvPr/>
        </p:nvSpPr>
        <p:spPr>
          <a:xfrm>
            <a:off x="9448522" y="5531000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1216AC3-2090-7346-B8E8-8B738CC9DBDA}"/>
              </a:ext>
            </a:extLst>
          </p:cNvPr>
          <p:cNvSpPr/>
          <p:nvPr/>
        </p:nvSpPr>
        <p:spPr>
          <a:xfrm>
            <a:off x="10233541" y="1873407"/>
            <a:ext cx="156116" cy="156116"/>
          </a:xfrm>
          <a:prstGeom prst="ellipse">
            <a:avLst/>
          </a:prstGeom>
          <a:solidFill>
            <a:srgbClr val="C00000"/>
          </a:solidFill>
          <a:ln w="38100">
            <a:noFill/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C9CF52-975B-9149-8840-31C6A8B511F1}"/>
              </a:ext>
            </a:extLst>
          </p:cNvPr>
          <p:cNvSpPr txBox="1"/>
          <p:nvPr/>
        </p:nvSpPr>
        <p:spPr>
          <a:xfrm>
            <a:off x="9361964" y="5775283"/>
            <a:ext cx="1934002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4+1 точка</a:t>
            </a:r>
          </a:p>
        </p:txBody>
      </p:sp>
    </p:spTree>
    <p:extLst>
      <p:ext uri="{BB962C8B-B14F-4D97-AF65-F5344CB8AC3E}">
        <p14:creationId xmlns:p14="http://schemas.microsoft.com/office/powerpoint/2010/main" val="155536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9814E8-BEC9-1149-9E18-73ADE5EC47A2}"/>
              </a:ext>
            </a:extLst>
          </p:cNvPr>
          <p:cNvSpPr txBox="1"/>
          <p:nvPr/>
        </p:nvSpPr>
        <p:spPr>
          <a:xfrm>
            <a:off x="712973" y="498725"/>
            <a:ext cx="598509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ea typeface="Cambria Math" panose="02040503050406030204" pitchFamily="18" charset="0"/>
                <a:cs typeface="Segoe UI Semilight"/>
              </a:rPr>
              <a:t>Алгоритм расчета углов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8BABC-DB6F-3E48-A8C2-6C3CFA2E6282}"/>
              </a:ext>
            </a:extLst>
          </p:cNvPr>
          <p:cNvSpPr txBox="1"/>
          <p:nvPr/>
        </p:nvSpPr>
        <p:spPr>
          <a:xfrm>
            <a:off x="563168" y="5775283"/>
            <a:ext cx="1934002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7+1 точка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0386A0-738E-D04C-924E-FAD154C61D76}"/>
              </a:ext>
            </a:extLst>
          </p:cNvPr>
          <p:cNvSpPr txBox="1"/>
          <p:nvPr/>
        </p:nvSpPr>
        <p:spPr>
          <a:xfrm>
            <a:off x="3503376" y="5780860"/>
            <a:ext cx="1934002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6+1 точка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4BC9684-6E7F-854F-AE8E-921E935FEC2B}"/>
              </a:ext>
            </a:extLst>
          </p:cNvPr>
          <p:cNvSpPr txBox="1"/>
          <p:nvPr/>
        </p:nvSpPr>
        <p:spPr>
          <a:xfrm>
            <a:off x="6308250" y="5775283"/>
            <a:ext cx="1934002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6+1 точка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C9CF52-975B-9149-8840-31C6A8B511F1}"/>
              </a:ext>
            </a:extLst>
          </p:cNvPr>
          <p:cNvSpPr txBox="1"/>
          <p:nvPr/>
        </p:nvSpPr>
        <p:spPr>
          <a:xfrm>
            <a:off x="9248458" y="5775283"/>
            <a:ext cx="1934002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+mj-lt"/>
                <a:ea typeface="Cambria Math" panose="02040503050406030204" pitchFamily="18" charset="0"/>
                <a:cs typeface="Arial" panose="020B0604020202020204" pitchFamily="34" charset="0"/>
              </a:rPr>
              <a:t>4+1 точка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983D2F-2433-FE48-A916-C6CB100C54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10" t="29106" r="25855" b="18862"/>
          <a:stretch/>
        </p:blipFill>
        <p:spPr>
          <a:xfrm>
            <a:off x="563168" y="1721302"/>
            <a:ext cx="2208685" cy="4053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AAB0AA-16BA-9C47-9207-AE109CF04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33" t="23902" r="27335" b="46504"/>
          <a:stretch/>
        </p:blipFill>
        <p:spPr>
          <a:xfrm>
            <a:off x="3292588" y="1721302"/>
            <a:ext cx="2284139" cy="4053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C82F2D-B686-2E4A-824A-16636C0F0E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16" t="29106" r="29043" b="17886"/>
          <a:stretch/>
        </p:blipFill>
        <p:spPr>
          <a:xfrm>
            <a:off x="6097462" y="1721302"/>
            <a:ext cx="2286236" cy="4053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CA986B-0044-1C4B-8B4D-8C8C61D665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999" t="29106" r="29661" b="18211"/>
          <a:stretch/>
        </p:blipFill>
        <p:spPr>
          <a:xfrm>
            <a:off x="9113124" y="1697420"/>
            <a:ext cx="2182842" cy="407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5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123">
      <a:majorFont>
        <a:latin typeface="Segoe UI Semilight"/>
        <a:ea typeface=""/>
        <a:cs typeface=""/>
      </a:majorFont>
      <a:minorFont>
        <a:latin typeface="Segoe UI Semi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38100">
          <a:solidFill>
            <a:schemeClr val="tx1"/>
          </a:solidFill>
          <a:prstDash val="solid"/>
        </a:ln>
      </a:spPr>
      <a:bodyPr rtlCol="0" anchor="ctr"/>
      <a:lstStyle>
        <a:defPPr algn="ctr">
          <a:defRPr dirty="0" smtClean="0">
            <a:latin typeface="Cambria Math" panose="02040503050406030204" pitchFamily="18" charset="0"/>
            <a:ea typeface="Cambria Math" panose="02040503050406030204" pitchFamily="18" charset="0"/>
          </a:defRPr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38100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Cambria Math" panose="02040503050406030204" pitchFamily="18" charset="0"/>
            <a:ea typeface="Cambria Math" panose="020405030504060302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9D5482E-A9E7-FD49-B353-8555C6DA97B7}">
  <we:reference id="wa200004052" version="1.0.0.2" store="en-GB" storeType="OMEX"/>
  <we:alternateReferences>
    <we:reference id="wa200004052" version="1.0.0.2" store="WA200004052" storeType="OMEX"/>
  </we:alternateReferences>
  <we:properties>
    <we:property name="holatex.main" value="{&quot;pictures&quot;:[{&quot;name&quot;:&quot;Latex&quot;,&quot;code&quot;:&quot;\\begin{document}\n$\\frac{C_{o p t i c}}{C_{R F}}=\\frac{2 \\cdot 10^{12}}{6 \\cdot 10^{9}} \\approx 300$\n\n\\end{document}&quot;}]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95415</TotalTime>
  <Words>577</Words>
  <Application>Microsoft Macintosh PowerPoint</Application>
  <PresentationFormat>Widescreen</PresentationFormat>
  <Paragraphs>185</Paragraphs>
  <Slides>19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Segoe UI Semilight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Иван Колесников</dc:creator>
  <cp:lastModifiedBy>Иван Колесников</cp:lastModifiedBy>
  <cp:revision>2318</cp:revision>
  <dcterms:created xsi:type="dcterms:W3CDTF">2018-11-02T20:02:34Z</dcterms:created>
  <dcterms:modified xsi:type="dcterms:W3CDTF">2024-04-25T15:48:56Z</dcterms:modified>
</cp:coreProperties>
</file>